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3"/>
  </p:notesMasterIdLst>
  <p:sldIdLst>
    <p:sldId id="258" r:id="rId3"/>
    <p:sldId id="257" r:id="rId4"/>
    <p:sldId id="259" r:id="rId5"/>
    <p:sldId id="269" r:id="rId6"/>
    <p:sldId id="261" r:id="rId7"/>
    <p:sldId id="262" r:id="rId8"/>
    <p:sldId id="279" r:id="rId9"/>
    <p:sldId id="271" r:id="rId10"/>
    <p:sldId id="264" r:id="rId11"/>
    <p:sldId id="272" r:id="rId12"/>
    <p:sldId id="280" r:id="rId13"/>
    <p:sldId id="282" r:id="rId14"/>
    <p:sldId id="281" r:id="rId15"/>
    <p:sldId id="266" r:id="rId16"/>
    <p:sldId id="267" r:id="rId17"/>
    <p:sldId id="270" r:id="rId18"/>
    <p:sldId id="273" r:id="rId19"/>
    <p:sldId id="283" r:id="rId20"/>
    <p:sldId id="276" r:id="rId21"/>
    <p:sldId id="275" r:id="rId22"/>
    <p:sldId id="278" r:id="rId23"/>
    <p:sldId id="274" r:id="rId24"/>
    <p:sldId id="277" r:id="rId25"/>
    <p:sldId id="284" r:id="rId26"/>
    <p:sldId id="285" r:id="rId27"/>
    <p:sldId id="286" r:id="rId28"/>
    <p:sldId id="287" r:id="rId29"/>
    <p:sldId id="289" r:id="rId30"/>
    <p:sldId id="290" r:id="rId31"/>
    <p:sldId id="291" r:id="rId32"/>
    <p:sldId id="292" r:id="rId33"/>
    <p:sldId id="308" r:id="rId34"/>
    <p:sldId id="293" r:id="rId35"/>
    <p:sldId id="288" r:id="rId36"/>
    <p:sldId id="309" r:id="rId37"/>
    <p:sldId id="294" r:id="rId38"/>
    <p:sldId id="295" r:id="rId39"/>
    <p:sldId id="306" r:id="rId40"/>
    <p:sldId id="296" r:id="rId41"/>
    <p:sldId id="297" r:id="rId42"/>
    <p:sldId id="298" r:id="rId43"/>
    <p:sldId id="299" r:id="rId44"/>
    <p:sldId id="300" r:id="rId45"/>
    <p:sldId id="263" r:id="rId46"/>
    <p:sldId id="307" r:id="rId47"/>
    <p:sldId id="301" r:id="rId48"/>
    <p:sldId id="302" r:id="rId49"/>
    <p:sldId id="303" r:id="rId50"/>
    <p:sldId id="304" r:id="rId51"/>
    <p:sldId id="30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CC0000"/>
    <a:srgbClr val="0066FF"/>
    <a:srgbClr val="FF5050"/>
    <a:srgbClr val="FBF501"/>
    <a:srgbClr val="FFCC00"/>
    <a:srgbClr val="FFFF66"/>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9104" autoAdjust="0"/>
  </p:normalViewPr>
  <p:slideViewPr>
    <p:cSldViewPr snapToGrid="0">
      <p:cViewPr>
        <p:scale>
          <a:sx n="75" d="100"/>
          <a:sy n="75" d="100"/>
        </p:scale>
        <p:origin x="852" y="5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BA301A-7418-4AC7-BCE1-11BB95529C2B}" type="datetimeFigureOut">
              <a:rPr lang="en-US" smtClean="0"/>
              <a:t>6/5/2025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98DDC-A285-452F-83DC-DF3EF97C3EAD}" type="slidenum">
              <a:rPr lang="en-US" smtClean="0"/>
              <a:t>‹#›</a:t>
            </a:fld>
            <a:endParaRPr lang="en-US"/>
          </a:p>
        </p:txBody>
      </p:sp>
    </p:spTree>
    <p:extLst>
      <p:ext uri="{BB962C8B-B14F-4D97-AF65-F5344CB8AC3E}">
        <p14:creationId xmlns:p14="http://schemas.microsoft.com/office/powerpoint/2010/main" val="3759173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to the wise</a:t>
            </a:r>
          </a:p>
          <a:p>
            <a:endParaRPr lang="en-US" dirty="0"/>
          </a:p>
          <a:p>
            <a:r>
              <a:rPr lang="en-US" dirty="0"/>
              <a:t>In the following discussion of MR Physics, I will be describing quantum phenomena in the language of classical mechanics. This is an approximation of the truth -- for 90 % of day-to-day MRI, the classical description is sufficient.</a:t>
            </a:r>
          </a:p>
          <a:p>
            <a:endParaRPr lang="en-US" dirty="0"/>
          </a:p>
          <a:p>
            <a:r>
              <a:rPr lang="en-US" dirty="0"/>
              <a:t>Ultimately, these phenomena are best understood through the lens of quantum mechanics.</a:t>
            </a:r>
          </a:p>
          <a:p>
            <a:endParaRPr lang="en-US" dirty="0"/>
          </a:p>
          <a:p>
            <a:r>
              <a:rPr lang="en-US" dirty="0"/>
              <a:t>Vector algebra instead of density notation</a:t>
            </a:r>
          </a:p>
          <a:p>
            <a:endParaRPr lang="en-US" dirty="0"/>
          </a:p>
          <a:p>
            <a:r>
              <a:rPr lang="en-US" dirty="0"/>
              <a:t>Point particles as opposed to wave functions</a:t>
            </a:r>
          </a:p>
        </p:txBody>
      </p:sp>
      <p:sp>
        <p:nvSpPr>
          <p:cNvPr id="4" name="Slide Number Placeholder 3"/>
          <p:cNvSpPr>
            <a:spLocks noGrp="1"/>
          </p:cNvSpPr>
          <p:nvPr>
            <p:ph type="sldNum" sz="quarter" idx="5"/>
          </p:nvPr>
        </p:nvSpPr>
        <p:spPr/>
        <p:txBody>
          <a:bodyPr/>
          <a:lstStyle/>
          <a:p>
            <a:fld id="{3D998DDC-A285-452F-83DC-DF3EF97C3EAD}" type="slidenum">
              <a:rPr lang="en-US" smtClean="0"/>
              <a:t>8</a:t>
            </a:fld>
            <a:endParaRPr lang="en-US"/>
          </a:p>
        </p:txBody>
      </p:sp>
    </p:spTree>
    <p:extLst>
      <p:ext uri="{BB962C8B-B14F-4D97-AF65-F5344CB8AC3E}">
        <p14:creationId xmlns:p14="http://schemas.microsoft.com/office/powerpoint/2010/main" val="1035555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4F998-9490-7B15-8741-4F5F9590EB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BE85E3-0380-4BEB-AAAF-E8CD58E51F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595713-9E60-59CD-825B-D8432BC4E640}"/>
              </a:ext>
            </a:extLst>
          </p:cNvPr>
          <p:cNvSpPr>
            <a:spLocks noGrp="1"/>
          </p:cNvSpPr>
          <p:nvPr>
            <p:ph type="body" idx="1"/>
          </p:nvPr>
        </p:nvSpPr>
        <p:spPr/>
        <p:txBody>
          <a:bodyPr/>
          <a:lstStyle/>
          <a:p>
            <a:r>
              <a:rPr lang="en-US" dirty="0"/>
              <a:t>Technically broad-band RF to capture band around Larmour frequency</a:t>
            </a:r>
          </a:p>
        </p:txBody>
      </p:sp>
      <p:sp>
        <p:nvSpPr>
          <p:cNvPr id="4" name="Slide Number Placeholder 3">
            <a:extLst>
              <a:ext uri="{FF2B5EF4-FFF2-40B4-BE49-F238E27FC236}">
                <a16:creationId xmlns:a16="http://schemas.microsoft.com/office/drawing/2014/main" id="{F1169EB5-11AB-BAC4-FB90-C3DA6BA5FDCC}"/>
              </a:ext>
            </a:extLst>
          </p:cNvPr>
          <p:cNvSpPr>
            <a:spLocks noGrp="1"/>
          </p:cNvSpPr>
          <p:nvPr>
            <p:ph type="sldNum" sz="quarter" idx="5"/>
          </p:nvPr>
        </p:nvSpPr>
        <p:spPr/>
        <p:txBody>
          <a:bodyPr/>
          <a:lstStyle/>
          <a:p>
            <a:fld id="{3D998DDC-A285-452F-83DC-DF3EF97C3EAD}" type="slidenum">
              <a:rPr lang="en-US" smtClean="0"/>
              <a:t>27</a:t>
            </a:fld>
            <a:endParaRPr lang="en-US"/>
          </a:p>
        </p:txBody>
      </p:sp>
    </p:spTree>
    <p:extLst>
      <p:ext uri="{BB962C8B-B14F-4D97-AF65-F5344CB8AC3E}">
        <p14:creationId xmlns:p14="http://schemas.microsoft.com/office/powerpoint/2010/main" val="1629981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04A3B-5B24-D885-79E3-52DF365F8E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2EFA85-605F-13D1-593E-07452AB74D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277E7D-6072-D08D-9D8D-B7010029E131}"/>
              </a:ext>
            </a:extLst>
          </p:cNvPr>
          <p:cNvSpPr>
            <a:spLocks noGrp="1"/>
          </p:cNvSpPr>
          <p:nvPr>
            <p:ph type="body" idx="1"/>
          </p:nvPr>
        </p:nvSpPr>
        <p:spPr/>
        <p:txBody>
          <a:bodyPr/>
          <a:lstStyle/>
          <a:p>
            <a:r>
              <a:rPr lang="en-US" dirty="0"/>
              <a:t>Technically broad-band RF to capture band around Larmour frequency</a:t>
            </a:r>
          </a:p>
        </p:txBody>
      </p:sp>
      <p:sp>
        <p:nvSpPr>
          <p:cNvPr id="4" name="Slide Number Placeholder 3">
            <a:extLst>
              <a:ext uri="{FF2B5EF4-FFF2-40B4-BE49-F238E27FC236}">
                <a16:creationId xmlns:a16="http://schemas.microsoft.com/office/drawing/2014/main" id="{8EC6F0D0-9743-133C-99D4-E581CE564D55}"/>
              </a:ext>
            </a:extLst>
          </p:cNvPr>
          <p:cNvSpPr>
            <a:spLocks noGrp="1"/>
          </p:cNvSpPr>
          <p:nvPr>
            <p:ph type="sldNum" sz="quarter" idx="5"/>
          </p:nvPr>
        </p:nvSpPr>
        <p:spPr/>
        <p:txBody>
          <a:bodyPr/>
          <a:lstStyle/>
          <a:p>
            <a:fld id="{3D998DDC-A285-452F-83DC-DF3EF97C3EAD}" type="slidenum">
              <a:rPr lang="en-US" smtClean="0"/>
              <a:t>29</a:t>
            </a:fld>
            <a:endParaRPr lang="en-US"/>
          </a:p>
        </p:txBody>
      </p:sp>
    </p:spTree>
    <p:extLst>
      <p:ext uri="{BB962C8B-B14F-4D97-AF65-F5344CB8AC3E}">
        <p14:creationId xmlns:p14="http://schemas.microsoft.com/office/powerpoint/2010/main" val="2106958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This is an example T1w image, which optimizes the contrast between fatty tissue and water, with other tissue types falling somewhere in-between. These are not BOLD-sensitive (aka ‘functional’). Rather, these are static structural images.</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Macrostructure (if that wasn’t obvious)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Draw it out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Draw it out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a:extLst>
            <a:ext uri="{FF2B5EF4-FFF2-40B4-BE49-F238E27FC236}">
              <a16:creationId xmlns:a16="http://schemas.microsoft.com/office/drawing/2014/main" id="{C73972A3-812D-99D0-8342-65818634F2BE}"/>
            </a:ext>
          </a:extLst>
        </p:cNvPr>
        <p:cNvGrpSpPr/>
        <p:nvPr/>
      </p:nvGrpSpPr>
      <p:grpSpPr>
        <a:xfrm>
          <a:off x="0" y="0"/>
          <a:ext cx="0" cy="0"/>
          <a:chOff x="0" y="0"/>
          <a:chExt cx="0" cy="0"/>
        </a:xfrm>
      </p:grpSpPr>
      <p:sp>
        <p:nvSpPr>
          <p:cNvPr id="274" name="Google Shape;274;p25:notes">
            <a:extLst>
              <a:ext uri="{FF2B5EF4-FFF2-40B4-BE49-F238E27FC236}">
                <a16:creationId xmlns:a16="http://schemas.microsoft.com/office/drawing/2014/main" id="{BA18E29A-B0A9-4382-8A70-273D8899DE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25:notes">
            <a:extLst>
              <a:ext uri="{FF2B5EF4-FFF2-40B4-BE49-F238E27FC236}">
                <a16:creationId xmlns:a16="http://schemas.microsoft.com/office/drawing/2014/main" id="{3A99FFA3-8651-2B59-1513-3CFD89B5219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53667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spin</a:t>
            </a:r>
            <a:r>
              <a:rPr lang="en-US" sz="1200" b="0" i="0" kern="1200" dirty="0">
                <a:solidFill>
                  <a:schemeClr val="tx1"/>
                </a:solidFill>
                <a:effectLst/>
                <a:latin typeface="+mn-lt"/>
                <a:ea typeface="+mn-ea"/>
                <a:cs typeface="+mn-cs"/>
              </a:rPr>
              <a:t> is an intrinsic form of angular momentum carried by elementary particles, composite particles (hadrons), and atomic nuclei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elementary particles of a given kind have the same magnitude of spin angular momentum, which is indicated by assigning the particle a spin quantum number.</a:t>
            </a:r>
            <a:endParaRPr lang="en-US" dirty="0"/>
          </a:p>
        </p:txBody>
      </p:sp>
      <p:sp>
        <p:nvSpPr>
          <p:cNvPr id="4" name="Slide Number Placeholder 3"/>
          <p:cNvSpPr>
            <a:spLocks noGrp="1"/>
          </p:cNvSpPr>
          <p:nvPr>
            <p:ph type="sldNum" sz="quarter" idx="5"/>
          </p:nvPr>
        </p:nvSpPr>
        <p:spPr/>
        <p:txBody>
          <a:bodyPr/>
          <a:lstStyle/>
          <a:p>
            <a:fld id="{3D998DDC-A285-452F-83DC-DF3EF97C3EAD}" type="slidenum">
              <a:rPr lang="en-US" smtClean="0"/>
              <a:t>9</a:t>
            </a:fld>
            <a:endParaRPr lang="en-US"/>
          </a:p>
        </p:txBody>
      </p:sp>
    </p:spTree>
    <p:extLst>
      <p:ext uri="{BB962C8B-B14F-4D97-AF65-F5344CB8AC3E}">
        <p14:creationId xmlns:p14="http://schemas.microsoft.com/office/powerpoint/2010/main" val="2224065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Each voxel has its own timeseries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Ours is a blunt instrument</a:t>
            </a:r>
          </a:p>
          <a:p>
            <a:pPr marL="171450" indent="-171450">
              <a:buFontTx/>
              <a:buChar char="-"/>
            </a:pPr>
            <a:r>
              <a:rPr lang="en-US" dirty="0"/>
              <a:t>Not able to capture micro-scale phenomena</a:t>
            </a:r>
          </a:p>
        </p:txBody>
      </p:sp>
      <p:sp>
        <p:nvSpPr>
          <p:cNvPr id="4" name="Slide Number Placeholder 3"/>
          <p:cNvSpPr>
            <a:spLocks noGrp="1"/>
          </p:cNvSpPr>
          <p:nvPr>
            <p:ph type="sldNum" sz="quarter" idx="5"/>
          </p:nvPr>
        </p:nvSpPr>
        <p:spPr/>
        <p:txBody>
          <a:bodyPr/>
          <a:lstStyle/>
          <a:p>
            <a:fld id="{3D998DDC-A285-452F-83DC-DF3EF97C3EAD}" type="slidenum">
              <a:rPr lang="en-US" smtClean="0"/>
              <a:t>44</a:t>
            </a:fld>
            <a:endParaRPr lang="en-US"/>
          </a:p>
        </p:txBody>
      </p:sp>
    </p:spTree>
    <p:extLst>
      <p:ext uri="{BB962C8B-B14F-4D97-AF65-F5344CB8AC3E}">
        <p14:creationId xmlns:p14="http://schemas.microsoft.com/office/powerpoint/2010/main" val="2485794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AutoNum type="arabicPeriod"/>
            </a:pPr>
            <a:r>
              <a:rPr lang="en" b="1">
                <a:solidFill>
                  <a:schemeClr val="dk1"/>
                </a:solidFill>
              </a:rPr>
              <a:t>Water Diffusion</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Water molecules undergo random, thermally-driven motion, known as </a:t>
            </a:r>
            <a:r>
              <a:rPr lang="en" b="1">
                <a:solidFill>
                  <a:schemeClr val="dk1"/>
                </a:solidFill>
              </a:rPr>
              <a:t>Brownian motion</a:t>
            </a:r>
            <a:r>
              <a:rPr lang="en">
                <a:solidFill>
                  <a:schemeClr val="dk1"/>
                </a:solidFill>
              </a:rPr>
              <a:t>. This diffusion is influenced by the microstructural environment.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In free water, diffusion is unrestricted. In biological tissues, barriers like cell membranes, myelin sheaths, and organelles hinder diffusion, making it anisotropic (directionally dependent).</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Sensitivity to Diffusion</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DW-MRI encodes the movement of water molecules into the MRI signal using magnetic field gradients. This encoding allows the detection of microscopic variations in diffusion that provide insights into tissue structure and pathology.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2. The DW-MRI Pulse Sequence</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DW-MRI uses a modified </a:t>
            </a:r>
            <a:r>
              <a:rPr lang="en" b="1">
                <a:solidFill>
                  <a:schemeClr val="dk1"/>
                </a:solidFill>
              </a:rPr>
              <a:t>spin-echo sequence</a:t>
            </a:r>
            <a:r>
              <a:rPr lang="en">
                <a:solidFill>
                  <a:schemeClr val="dk1"/>
                </a:solidFill>
              </a:rPr>
              <a:t> with added diffusion-sensitizing gradients. The typical sequence involves the following components: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a. Standard Spin-Echo Sequence</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90° RF Pulse</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Excites the spins in the tissue, tipping them into the transverse plane.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180° RF Pulse</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Refocuses the spins, forming a spin echo to correct for inhomogeneities in the static magnetic field (B0B_0B0​).</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b. Diffusion Gradients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To make the sequence sensitive to diffusion, two additional gradients are applied symmetrically around the 180° RF pulse:</a:t>
            </a:r>
            <a:endParaRPr>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 b="1">
                <a:solidFill>
                  <a:schemeClr val="dk1"/>
                </a:solidFill>
              </a:rPr>
              <a:t>First Gradient (Dephasing)</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A magnetic field gradient is applied to dephase the spins based on their position in space. Spins in moving water molecules are now phase-shifted according to their displacement.</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Second Gradient (Rephasing)</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Another magnetic gradient, with the same amplitude and duration as the first, is applied after the 180° RF pulse. If a water molecule has not moved, its phase shift is reversed, and the spin rephases. However, if the water molecule has moved, it will not completely rephase, leading to signal attenuation.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3. Key Parameters in DW-MRI</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b-Value</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A measure of the strength and timing of the diffusion gradients, expressed in s/mm². It determines the sensitivity of the sequence to diffusion.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Higher bbb-values increase sensitivity to diffusion but also lead to lower signal-to-noise ratios (SNR).</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Typical bbb-values are:</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b="1">
                <a:solidFill>
                  <a:schemeClr val="dk1"/>
                </a:solidFill>
              </a:rPr>
              <a:t>Low ( 0s/mm2~0 s/mm² 0s/mm2)</a:t>
            </a:r>
            <a:r>
              <a:rPr lang="en">
                <a:solidFill>
                  <a:schemeClr val="dk1"/>
                </a:solidFill>
              </a:rPr>
              <a:t>: No diffusion weighting.</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b="1">
                <a:solidFill>
                  <a:schemeClr val="dk1"/>
                </a:solidFill>
              </a:rPr>
              <a:t>Intermediate ( 500–1000s/mm2~500–1000 s/mm² 500–1000s/mm2)</a:t>
            </a:r>
            <a:r>
              <a:rPr lang="en">
                <a:solidFill>
                  <a:schemeClr val="dk1"/>
                </a:solidFill>
              </a:rPr>
              <a:t>: General diffusion imaging.</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b="1">
                <a:solidFill>
                  <a:schemeClr val="dk1"/>
                </a:solidFill>
              </a:rPr>
              <a:t>High ( 2000+s/mm2~2000+ s/mm² 2000+s/mm2)</a:t>
            </a:r>
            <a:r>
              <a:rPr lang="en">
                <a:solidFill>
                  <a:schemeClr val="dk1"/>
                </a:solidFill>
              </a:rPr>
              <a:t>: Characterizing restricted diffusion (e.g., in tightly packed tumor cells).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Echo Time (TE)</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The time between the 90° RF pulse and the peak of the spin echo. Longer TE values allow for more diffusion sensitivity but may reduce SNR.</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Repetition Time (TR)</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The time between successive excitations. TR is typically set long enough to allow full longitudinal relaxation and avoid T1 weighting.</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4. Signal Attenuation in DW-MRI</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The MRI signal in a diffusion-weighted image is attenuated according to the Stejskal-Tanner equation: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S=S0e−bDS = S_0 e^{-bD}S=S0​e−bD</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SSS: Signal intensity in the diffusion-weighted image.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S0S_0S0​: Signal intensity without diffusion weighting (b=0b = 0b=0).</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bbb: Diffusion weighting factor (dependent on gradient strength, duration, and spacing).</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DDD: Apparent diffusion coefficient (ADC), a measure of the diffusion rate.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5. Data Representation and Analysis</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a. Apparent Diffusion Coefficient (ADC) Maps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ADC maps are calculated by acquiring images with different bbb-values and fitting the Stejskal-Tanner equation to estimate the diffusion coefficient for each voxel.</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Bright regions on ADC maps</a:t>
            </a:r>
            <a:r>
              <a:rPr lang="en">
                <a:solidFill>
                  <a:schemeClr val="dk1"/>
                </a:solidFill>
              </a:rPr>
              <a:t> indicate fast diffusion (e.g., free water).</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Dark regions on ADC maps</a:t>
            </a:r>
            <a:r>
              <a:rPr lang="en">
                <a:solidFill>
                  <a:schemeClr val="dk1"/>
                </a:solidFill>
              </a:rPr>
              <a:t> indicate restricted diffusion (e.g., cytotoxic edema in stroke).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b. Diffusion Tensor Imaging (DTI)</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DTI is an extension of DW-MRI that models diffusion as a tensor, capturing the directionality (anisotropy) of water diffusion.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DTI requires diffusion measurements in multiple directions (typically &gt;6).</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Outputs include:</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b="1">
                <a:solidFill>
                  <a:schemeClr val="dk1"/>
                </a:solidFill>
              </a:rPr>
              <a:t>Fractional Anisotropy (FA)</a:t>
            </a:r>
            <a:r>
              <a:rPr lang="en">
                <a:solidFill>
                  <a:schemeClr val="dk1"/>
                </a:solidFill>
              </a:rPr>
              <a:t>: A measure of the directionality of diffusion.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b="1">
                <a:solidFill>
                  <a:schemeClr val="dk1"/>
                </a:solidFill>
              </a:rPr>
              <a:t>Mean Diffusivity (MD)</a:t>
            </a:r>
            <a:r>
              <a:rPr lang="en">
                <a:solidFill>
                  <a:schemeClr val="dk1"/>
                </a:solidFill>
              </a:rPr>
              <a:t>: The average diffusion rate.</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b="1">
                <a:solidFill>
                  <a:schemeClr val="dk1"/>
                </a:solidFill>
              </a:rPr>
              <a:t>Principal Eigenvectors</a:t>
            </a:r>
            <a:r>
              <a:rPr lang="en">
                <a:solidFill>
                  <a:schemeClr val="dk1"/>
                </a:solidFill>
              </a:rPr>
              <a:t>: Used to map white matter tracts.</a:t>
            </a:r>
            <a:endParaRPr>
              <a:solidFill>
                <a:schemeClr val="dk1"/>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AutoNum type="arabicPeriod"/>
            </a:pPr>
            <a:r>
              <a:rPr lang="en" b="1">
                <a:solidFill>
                  <a:schemeClr val="dk1"/>
                </a:solidFill>
              </a:rPr>
              <a:t>Water Diffusion</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Water molecules undergo random, thermally-driven motion, known as </a:t>
            </a:r>
            <a:r>
              <a:rPr lang="en" b="1">
                <a:solidFill>
                  <a:schemeClr val="dk1"/>
                </a:solidFill>
              </a:rPr>
              <a:t>Brownian motion</a:t>
            </a:r>
            <a:r>
              <a:rPr lang="en">
                <a:solidFill>
                  <a:schemeClr val="dk1"/>
                </a:solidFill>
              </a:rPr>
              <a:t>. This diffusion is influenced by the microstructural environment.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In free water, diffusion is unrestricted. In biological tissues, barriers like cell membranes, myelin sheaths, and organelles hinder diffusion, making it anisotropic (directionally dependent).</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Sensitivity to Diffusion</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DW-MRI encodes the movement of water molecules into the MRI signal using magnetic field gradients. This encoding allows the detection of microscopic variations in diffusion that provide insights into tissue structure and pathology.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2. The DW-MRI Pulse Sequence</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DW-MRI uses a modified </a:t>
            </a:r>
            <a:r>
              <a:rPr lang="en" b="1">
                <a:solidFill>
                  <a:schemeClr val="dk1"/>
                </a:solidFill>
              </a:rPr>
              <a:t>spin-echo sequence</a:t>
            </a:r>
            <a:r>
              <a:rPr lang="en">
                <a:solidFill>
                  <a:schemeClr val="dk1"/>
                </a:solidFill>
              </a:rPr>
              <a:t> with added diffusion-sensitizing gradients. The typical sequence involves the following components: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a. Standard Spin-Echo Sequence</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90° RF Pulse</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Excites the spins in the tissue, tipping them into the transverse plane.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180° RF Pulse</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Refocuses the spins, forming a spin echo to correct for inhomogeneities in the static magnetic field (B0B_0B0​).</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b. Diffusion Gradients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To make the sequence sensitive to diffusion, two additional gradients are applied symmetrically around the 180° RF pulse:</a:t>
            </a:r>
            <a:endParaRPr>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 b="1">
                <a:solidFill>
                  <a:schemeClr val="dk1"/>
                </a:solidFill>
              </a:rPr>
              <a:t>First Gradient (Dephasing)</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A magnetic field gradient is applied to dephase the spins based on their position in space. Spins in moving water molecules are now phase-shifted according to their displacement.</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Second Gradient (Rephasing)</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Another magnetic gradient, with the same amplitude and duration as the first, is applied after the 180° RF pulse. If a water molecule has not moved, its phase shift is reversed, and the spin rephases. However, if the water molecule has moved, it will not completely rephase, leading to signal attenuation.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3. Key Parameters in DW-MRI</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b-Value</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A measure of the strength and timing of the diffusion gradients, expressed in s/mm². It determines the sensitivity of the sequence to diffusion.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Higher bbb-values increase sensitivity to diffusion but also lead to lower signal-to-noise ratios (SNR).</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Typical bbb-values are:</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b="1">
                <a:solidFill>
                  <a:schemeClr val="dk1"/>
                </a:solidFill>
              </a:rPr>
              <a:t>Low ( 0s/mm2~0 s/mm² 0s/mm2)</a:t>
            </a:r>
            <a:r>
              <a:rPr lang="en">
                <a:solidFill>
                  <a:schemeClr val="dk1"/>
                </a:solidFill>
              </a:rPr>
              <a:t>: No diffusion weighting.</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b="1">
                <a:solidFill>
                  <a:schemeClr val="dk1"/>
                </a:solidFill>
              </a:rPr>
              <a:t>Intermediate ( 500–1000s/mm2~500–1000 s/mm² 500–1000s/mm2)</a:t>
            </a:r>
            <a:r>
              <a:rPr lang="en">
                <a:solidFill>
                  <a:schemeClr val="dk1"/>
                </a:solidFill>
              </a:rPr>
              <a:t>: General diffusion imaging.</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b="1">
                <a:solidFill>
                  <a:schemeClr val="dk1"/>
                </a:solidFill>
              </a:rPr>
              <a:t>High ( 2000+s/mm2~2000+ s/mm² 2000+s/mm2)</a:t>
            </a:r>
            <a:r>
              <a:rPr lang="en">
                <a:solidFill>
                  <a:schemeClr val="dk1"/>
                </a:solidFill>
              </a:rPr>
              <a:t>: Characterizing restricted diffusion (e.g., in tightly packed tumor cells).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Echo Time (TE)</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The time between the 90° RF pulse and the peak of the spin echo. Longer TE values allow for more diffusion sensitivity but may reduce SNR.</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Repetition Time (TR)</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The time between successive excitations. TR is typically set long enough to allow full longitudinal relaxation and avoid T1 weighting.</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4. Signal Attenuation in DW-MRI</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The MRI signal in a diffusion-weighted image is attenuated according to the Stejskal-Tanner equation: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S=S0e−bDS = S_0 e^{-bD}S=S0​e−bD</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SSS: Signal intensity in the diffusion-weighted image.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S0S_0S0​: Signal intensity without diffusion weighting (b=0b = 0b=0).</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bbb: Diffusion weighting factor (dependent on gradient strength, duration, and spacing).</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DDD: Apparent diffusion coefficient (ADC), a measure of the diffusion rate.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5. Data Representation and Analysis</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a. Apparent Diffusion Coefficient (ADC) Maps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ADC maps are calculated by acquiring images with different bbb-values and fitting the Stejskal-Tanner equation to estimate the diffusion coefficient for each voxel.</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Bright regions on ADC maps</a:t>
            </a:r>
            <a:r>
              <a:rPr lang="en">
                <a:solidFill>
                  <a:schemeClr val="dk1"/>
                </a:solidFill>
              </a:rPr>
              <a:t> indicate fast diffusion (e.g., free water).</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Dark regions on ADC maps</a:t>
            </a:r>
            <a:r>
              <a:rPr lang="en">
                <a:solidFill>
                  <a:schemeClr val="dk1"/>
                </a:solidFill>
              </a:rPr>
              <a:t> indicate restricted diffusion (e.g., cytotoxic edema in stroke).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b. Diffusion Tensor Imaging (DTI)</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DTI is an extension of DW-MRI that models diffusion as a tensor, capturing the directionality (anisotropy) of water diffusion.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DTI requires diffusion measurements in multiple directions (typically &gt;6).</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Outputs include:</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b="1">
                <a:solidFill>
                  <a:schemeClr val="dk1"/>
                </a:solidFill>
              </a:rPr>
              <a:t>Fractional Anisotropy (FA)</a:t>
            </a:r>
            <a:r>
              <a:rPr lang="en">
                <a:solidFill>
                  <a:schemeClr val="dk1"/>
                </a:solidFill>
              </a:rPr>
              <a:t>: A measure of the directionality of diffusion.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b="1">
                <a:solidFill>
                  <a:schemeClr val="dk1"/>
                </a:solidFill>
              </a:rPr>
              <a:t>Mean Diffusivity (MD)</a:t>
            </a:r>
            <a:r>
              <a:rPr lang="en">
                <a:solidFill>
                  <a:schemeClr val="dk1"/>
                </a:solidFill>
              </a:rPr>
              <a:t>: The average diffusion rate.</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b="1">
                <a:solidFill>
                  <a:schemeClr val="dk1"/>
                </a:solidFill>
              </a:rPr>
              <a:t>Principal Eigenvectors</a:t>
            </a:r>
            <a:r>
              <a:rPr lang="en">
                <a:solidFill>
                  <a:schemeClr val="dk1"/>
                </a:solidFill>
              </a:rPr>
              <a:t>: Used to map white matter tracts.</a:t>
            </a:r>
            <a:endParaRPr>
              <a:solidFill>
                <a:schemeClr val="dk1"/>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AutoNum type="arabicPeriod"/>
            </a:pPr>
            <a:r>
              <a:rPr lang="en" b="1">
                <a:solidFill>
                  <a:schemeClr val="dk1"/>
                </a:solidFill>
              </a:rPr>
              <a:t>Water Diffusion</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Water molecules undergo random, thermally-driven motion, known as </a:t>
            </a:r>
            <a:r>
              <a:rPr lang="en" b="1">
                <a:solidFill>
                  <a:schemeClr val="dk1"/>
                </a:solidFill>
              </a:rPr>
              <a:t>Brownian motion</a:t>
            </a:r>
            <a:r>
              <a:rPr lang="en">
                <a:solidFill>
                  <a:schemeClr val="dk1"/>
                </a:solidFill>
              </a:rPr>
              <a:t>. This diffusion is influenced by the microstructural environment.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In free water, diffusion is unrestricted. In biological tissues, barriers like cell membranes, myelin sheaths, and organelles hinder diffusion, making it anisotropic (directionally dependent).</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Sensitivity to Diffusion</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DW-MRI encodes the movement of water molecules into the MRI signal using magnetic field gradients. This encoding allows the detection of microscopic variations in diffusion that provide insights into tissue structure and pathology.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2. The DW-MRI Pulse Sequence</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DW-MRI uses a modified </a:t>
            </a:r>
            <a:r>
              <a:rPr lang="en" b="1">
                <a:solidFill>
                  <a:schemeClr val="dk1"/>
                </a:solidFill>
              </a:rPr>
              <a:t>spin-echo sequence</a:t>
            </a:r>
            <a:r>
              <a:rPr lang="en">
                <a:solidFill>
                  <a:schemeClr val="dk1"/>
                </a:solidFill>
              </a:rPr>
              <a:t> with added diffusion-sensitizing gradients. The typical sequence involves the following components: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a. Standard Spin-Echo Sequence</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90° RF Pulse</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Excites the spins in the tissue, tipping them into the transverse plane.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180° RF Pulse</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Refocuses the spins, forming a spin echo to correct for inhomogeneities in the static magnetic field (B0B_0B0​).</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b. Diffusion Gradients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To make the sequence sensitive to diffusion, two additional gradients are applied symmetrically around the 180° RF pulse:</a:t>
            </a:r>
            <a:endParaRPr>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 b="1">
                <a:solidFill>
                  <a:schemeClr val="dk1"/>
                </a:solidFill>
              </a:rPr>
              <a:t>First Gradient (Dephasing)</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A magnetic field gradient is applied to dephase the spins based on their position in space. Spins in moving water molecules are now phase-shifted according to their displacement.</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Second Gradient (Rephasing)</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Another magnetic gradient, with the same amplitude and duration as the first, is applied after the 180° RF pulse. If a water molecule has not moved, its phase shift is reversed, and the spin rephases. However, if the water molecule has moved, it will not completely rephase, leading to signal attenuation.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3. Key Parameters in DW-MRI</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b-Value</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A measure of the strength and timing of the diffusion gradients, expressed in s/mm². It determines the sensitivity of the sequence to diffusion.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Higher bbb-values increase sensitivity to diffusion but also lead to lower signal-to-noise ratios (SNR).</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Typical bbb-values are:</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b="1">
                <a:solidFill>
                  <a:schemeClr val="dk1"/>
                </a:solidFill>
              </a:rPr>
              <a:t>Low ( 0s/mm2~0 s/mm² 0s/mm2)</a:t>
            </a:r>
            <a:r>
              <a:rPr lang="en">
                <a:solidFill>
                  <a:schemeClr val="dk1"/>
                </a:solidFill>
              </a:rPr>
              <a:t>: No diffusion weighting.</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b="1">
                <a:solidFill>
                  <a:schemeClr val="dk1"/>
                </a:solidFill>
              </a:rPr>
              <a:t>Intermediate ( 500–1000s/mm2~500–1000 s/mm² 500–1000s/mm2)</a:t>
            </a:r>
            <a:r>
              <a:rPr lang="en">
                <a:solidFill>
                  <a:schemeClr val="dk1"/>
                </a:solidFill>
              </a:rPr>
              <a:t>: General diffusion imaging.</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b="1">
                <a:solidFill>
                  <a:schemeClr val="dk1"/>
                </a:solidFill>
              </a:rPr>
              <a:t>High ( 2000+s/mm2~2000+ s/mm² 2000+s/mm2)</a:t>
            </a:r>
            <a:r>
              <a:rPr lang="en">
                <a:solidFill>
                  <a:schemeClr val="dk1"/>
                </a:solidFill>
              </a:rPr>
              <a:t>: Characterizing restricted diffusion (e.g., in tightly packed tumor cells).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Echo Time (TE)</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The time between the 90° RF pulse and the peak of the spin echo. Longer TE values allow for more diffusion sensitivity but may reduce SNR.</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Repetition Time (TR)</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The time between successive excitations. TR is typically set long enough to allow full longitudinal relaxation and avoid T1 weighting.</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4. Signal Attenuation in DW-MRI</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The MRI signal in a diffusion-weighted image is attenuated according to the Stejskal-Tanner equation: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S=S0e−bDS = S_0 e^{-bD}S=S0​e−bD</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SSS: Signal intensity in the diffusion-weighted image.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S0S_0S0​: Signal intensity without diffusion weighting (b=0b = 0b=0).</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bbb: Diffusion weighting factor (dependent on gradient strength, duration, and spacing).</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DDD: Apparent diffusion coefficient (ADC), a measure of the diffusion rate.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5. Data Representation and Analysis</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a. Apparent Diffusion Coefficient (ADC) Maps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ADC maps are calculated by acquiring images with different bbb-values and fitting the Stejskal-Tanner equation to estimate the diffusion coefficient for each voxel.</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Bright regions on ADC maps</a:t>
            </a:r>
            <a:r>
              <a:rPr lang="en">
                <a:solidFill>
                  <a:schemeClr val="dk1"/>
                </a:solidFill>
              </a:rPr>
              <a:t> indicate fast diffusion (e.g., free water).</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Dark regions on ADC maps</a:t>
            </a:r>
            <a:r>
              <a:rPr lang="en">
                <a:solidFill>
                  <a:schemeClr val="dk1"/>
                </a:solidFill>
              </a:rPr>
              <a:t> indicate restricted diffusion (e.g., cytotoxic edema in stroke).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b. Diffusion Tensor Imaging (DTI)</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DTI is an extension of DW-MRI that models diffusion as a tensor, capturing the directionality (anisotropy) of water diffusion.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DTI requires diffusion measurements in multiple directions (typically &gt;6).</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Outputs include:</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b="1">
                <a:solidFill>
                  <a:schemeClr val="dk1"/>
                </a:solidFill>
              </a:rPr>
              <a:t>Fractional Anisotropy (FA)</a:t>
            </a:r>
            <a:r>
              <a:rPr lang="en">
                <a:solidFill>
                  <a:schemeClr val="dk1"/>
                </a:solidFill>
              </a:rPr>
              <a:t>: A measure of the directionality of diffusion.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b="1">
                <a:solidFill>
                  <a:schemeClr val="dk1"/>
                </a:solidFill>
              </a:rPr>
              <a:t>Mean Diffusivity (MD)</a:t>
            </a:r>
            <a:r>
              <a:rPr lang="en">
                <a:solidFill>
                  <a:schemeClr val="dk1"/>
                </a:solidFill>
              </a:rPr>
              <a:t>: The average diffusion rate.</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b="1">
                <a:solidFill>
                  <a:schemeClr val="dk1"/>
                </a:solidFill>
              </a:rPr>
              <a:t>Principal Eigenvectors</a:t>
            </a:r>
            <a:r>
              <a:rPr lang="en">
                <a:solidFill>
                  <a:schemeClr val="dk1"/>
                </a:solidFill>
              </a:rPr>
              <a:t>: Used to map white matter tracts.</a:t>
            </a:r>
            <a:endParaRPr>
              <a:solidFill>
                <a:schemeClr val="dk1"/>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 b="1">
                <a:solidFill>
                  <a:schemeClr val="dk1"/>
                </a:solidFill>
              </a:rPr>
              <a:t>Phase tagging in diffusion-weighted imaging (DWI)</a:t>
            </a:r>
            <a:r>
              <a:rPr lang="en">
                <a:solidFill>
                  <a:schemeClr val="dk1"/>
                </a:solidFill>
              </a:rPr>
              <a:t> refers to a method used to encode diffusion information into the phase of the MRI signal. Unlike conventional DWI, where diffusion effects are primarily encoded in the signal amplitude (magnitude), phase tagging leverages phase shifts induced by the motion of spins in the presence of diffusion gradients. This approach can provide detailed information about diffusion and flow, with applications in imaging complex tissue structures or assessing flow dynamics.</a:t>
            </a:r>
            <a:endParaRPr b="1">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endParaRPr b="1">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Water Diffusion</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Water molecules undergo random, thermally-driven motion, known as </a:t>
            </a:r>
            <a:r>
              <a:rPr lang="en" b="1">
                <a:solidFill>
                  <a:schemeClr val="dk1"/>
                </a:solidFill>
              </a:rPr>
              <a:t>Brownian motion</a:t>
            </a:r>
            <a:r>
              <a:rPr lang="en">
                <a:solidFill>
                  <a:schemeClr val="dk1"/>
                </a:solidFill>
              </a:rPr>
              <a:t>. This diffusion is influenced by the microstructural environment.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In free water, diffusion is unrestricted. In biological tissues, barriers like cell membranes, myelin sheaths, and organelles hinder diffusion, making it anisotropic (directionally dependent).</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Sensitivity to Diffusion</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DW-MRI encodes the movement of water molecules into the MRI signal using magnetic field gradients. This encoding allows the detection of microscopic variations in diffusion that provide insights into tissue structure and pathology.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2. The DW-MRI Pulse Sequence</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DW-MRI uses a modified </a:t>
            </a:r>
            <a:r>
              <a:rPr lang="en" b="1">
                <a:solidFill>
                  <a:schemeClr val="dk1"/>
                </a:solidFill>
              </a:rPr>
              <a:t>spin-echo sequence</a:t>
            </a:r>
            <a:r>
              <a:rPr lang="en">
                <a:solidFill>
                  <a:schemeClr val="dk1"/>
                </a:solidFill>
              </a:rPr>
              <a:t> with added diffusion-sensitizing gradients. The typical sequence involves the following components: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a. Standard Spin-Echo Sequence</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90° RF Pulse</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Excites the spins in the tissue, tipping them into the transverse plane.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180° RF Pulse</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Refocuses the spins, forming a spin echo to correct for inhomogeneities in the static magnetic field (B0B_0B0​).</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b. Diffusion Gradients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To make the sequence sensitive to diffusion, two additional gradients are applied symmetrically around the 180° RF pulse:</a:t>
            </a:r>
            <a:endParaRPr>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 b="1">
                <a:solidFill>
                  <a:schemeClr val="dk1"/>
                </a:solidFill>
              </a:rPr>
              <a:t>First Gradient (Dephasing)</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A magnetic field gradient is applied to dephase the spins based on their position in space. Spins in moving water molecules are now phase-shifted according to their displacement.</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b="1">
                <a:solidFill>
                  <a:schemeClr val="dk1"/>
                </a:solidFill>
              </a:rPr>
              <a:t>Second Gradient (Rephasing)</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Another magnetic gradient, with the same amplitude and duration as the first, is applied after the 180° RF pulse. If a water molecule has not moved, its phase shift is reversed, and the spin rephases. However, if the water molecule has moved, it will not completely rephase, leading to signal attenuation.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3. Key Parameters in DW-MRI</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b-Value</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A measure of the strength and timing of the diffusion gradients, expressed in s/mm². It determines the sensitivity of the sequence to diffusion.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Higher bbb-values increase sensitivity to diffusion but also lead to lower signal-to-noise ratios (SNR).</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Typical bbb-values are:</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b="1">
                <a:solidFill>
                  <a:schemeClr val="dk1"/>
                </a:solidFill>
              </a:rPr>
              <a:t>Low ( 0s/mm2~0 s/mm² 0s/mm2)</a:t>
            </a:r>
            <a:r>
              <a:rPr lang="en">
                <a:solidFill>
                  <a:schemeClr val="dk1"/>
                </a:solidFill>
              </a:rPr>
              <a:t>: No diffusion weighting.</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b="1">
                <a:solidFill>
                  <a:schemeClr val="dk1"/>
                </a:solidFill>
              </a:rPr>
              <a:t>Intermediate ( 500–1000s/mm2~500–1000 s/mm² 500–1000s/mm2)</a:t>
            </a:r>
            <a:r>
              <a:rPr lang="en">
                <a:solidFill>
                  <a:schemeClr val="dk1"/>
                </a:solidFill>
              </a:rPr>
              <a:t>: General diffusion imaging.</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b="1">
                <a:solidFill>
                  <a:schemeClr val="dk1"/>
                </a:solidFill>
              </a:rPr>
              <a:t>High ( 2000+s/mm2~2000+ s/mm² 2000+s/mm2)</a:t>
            </a:r>
            <a:r>
              <a:rPr lang="en">
                <a:solidFill>
                  <a:schemeClr val="dk1"/>
                </a:solidFill>
              </a:rPr>
              <a:t>: Characterizing restricted diffusion (e.g., in tightly packed tumor cells).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Echo Time (TE)</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The time between the 90° RF pulse and the peak of the spin echo. Longer TE values allow for more diffusion sensitivity but may reduce SNR.</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Repetition Time (TR)</a:t>
            </a:r>
            <a:r>
              <a:rPr lang="en">
                <a:solidFill>
                  <a:schemeClr val="dk1"/>
                </a:solidFill>
              </a:rPr>
              <a: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The time between successive excitations. TR is typically set long enough to allow full longitudinal relaxation and avoid T1 weighting.</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4. Signal Attenuation in DW-MRI</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The MRI signal in a diffusion-weighted image is attenuated according to the Stejskal-Tanner equation: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S=S0e−bDS = S_0 e^{-bD}S=S0​e−bD</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SSS: Signal intensity in the diffusion-weighted image.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S0S_0S0​: Signal intensity without diffusion weighting (b=0b = 0b=0).</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bbb: Diffusion weighting factor (dependent on gradient strength, duration, and spacing).</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DDD: Apparent diffusion coefficient (ADC), a measure of the diffusion rate.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5. Data Representation and Analysis</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a. Apparent Diffusion Coefficient (ADC) Maps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ADC maps are calculated by acquiring images with different bbb-values and fitting the Stejskal-Tanner equation to estimate the diffusion coefficient for each voxel.</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Bright regions on ADC maps</a:t>
            </a:r>
            <a:r>
              <a:rPr lang="en">
                <a:solidFill>
                  <a:schemeClr val="dk1"/>
                </a:solidFill>
              </a:rPr>
              <a:t> indicate fast diffusion (e.g., free water).</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Dark regions on ADC maps</a:t>
            </a:r>
            <a:r>
              <a:rPr lang="en">
                <a:solidFill>
                  <a:schemeClr val="dk1"/>
                </a:solidFill>
              </a:rPr>
              <a:t> indicate restricted diffusion (e.g., cytotoxic edema in stroke).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b. Diffusion Tensor Imaging (DTI)</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DTI is an extension of DW-MRI that models diffusion as a tensor, capturing the directionality (anisotropy) of water diffusion.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DTI requires diffusion measurements in multiple directions (typically &gt;6).</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Outputs include:</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b="1">
                <a:solidFill>
                  <a:schemeClr val="dk1"/>
                </a:solidFill>
              </a:rPr>
              <a:t>Fractional Anisotropy (FA)</a:t>
            </a:r>
            <a:r>
              <a:rPr lang="en">
                <a:solidFill>
                  <a:schemeClr val="dk1"/>
                </a:solidFill>
              </a:rPr>
              <a:t>: A measure of the directionality of diffusion.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b="1">
                <a:solidFill>
                  <a:schemeClr val="dk1"/>
                </a:solidFill>
              </a:rPr>
              <a:t>Mean Diffusivity (MD)</a:t>
            </a:r>
            <a:r>
              <a:rPr lang="en">
                <a:solidFill>
                  <a:schemeClr val="dk1"/>
                </a:solidFill>
              </a:rPr>
              <a:t>: The average diffusion rate.</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b="1">
                <a:solidFill>
                  <a:schemeClr val="dk1"/>
                </a:solidFill>
              </a:rPr>
              <a:t>Principal Eigenvectors</a:t>
            </a:r>
            <a:r>
              <a:rPr lang="en">
                <a:solidFill>
                  <a:schemeClr val="dk1"/>
                </a:solidFill>
              </a:rPr>
              <a:t>: Used to map white matter tracts.</a:t>
            </a:r>
            <a:endParaRPr>
              <a:solidFill>
                <a:schemeClr val="dk1"/>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Phase tagging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ADE48-3492-3668-47E1-1C43136927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05A147-D5DC-F498-6777-AEA1D56591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93AC3E-4B70-D48C-EF7F-4329189ECAAA}"/>
              </a:ext>
            </a:extLst>
          </p:cNvPr>
          <p:cNvSpPr>
            <a:spLocks noGrp="1"/>
          </p:cNvSpPr>
          <p:nvPr>
            <p:ph type="body" idx="1"/>
          </p:nvPr>
        </p:nvSpPr>
        <p:spPr/>
        <p:txBody>
          <a:bodyPr/>
          <a:lstStyle/>
          <a:p>
            <a:r>
              <a:rPr lang="en-US" dirty="0"/>
              <a:t>Hydrogen comprises 62%</a:t>
            </a:r>
            <a:r>
              <a:rPr lang="en-US" sz="1200" b="0" i="0" kern="1200" dirty="0">
                <a:solidFill>
                  <a:schemeClr val="tx1"/>
                </a:solidFill>
                <a:effectLst/>
                <a:latin typeface="+mn-lt"/>
                <a:ea typeface="+mn-ea"/>
                <a:cs typeface="+mn-cs"/>
              </a:rPr>
              <a:t> of the human body by number of atoms (10% by mass)</a:t>
            </a:r>
            <a:endParaRPr lang="en-US" dirty="0"/>
          </a:p>
        </p:txBody>
      </p:sp>
      <p:sp>
        <p:nvSpPr>
          <p:cNvPr id="4" name="Slide Number Placeholder 3">
            <a:extLst>
              <a:ext uri="{FF2B5EF4-FFF2-40B4-BE49-F238E27FC236}">
                <a16:creationId xmlns:a16="http://schemas.microsoft.com/office/drawing/2014/main" id="{A50F0765-CD32-E742-E52E-E67B6469D485}"/>
              </a:ext>
            </a:extLst>
          </p:cNvPr>
          <p:cNvSpPr>
            <a:spLocks noGrp="1"/>
          </p:cNvSpPr>
          <p:nvPr>
            <p:ph type="sldNum" sz="quarter" idx="5"/>
          </p:nvPr>
        </p:nvSpPr>
        <p:spPr/>
        <p:txBody>
          <a:bodyPr/>
          <a:lstStyle/>
          <a:p>
            <a:fld id="{3D998DDC-A285-452F-83DC-DF3EF97C3EAD}" type="slidenum">
              <a:rPr lang="en-US" smtClean="0"/>
              <a:t>10</a:t>
            </a:fld>
            <a:endParaRPr lang="en-US"/>
          </a:p>
        </p:txBody>
      </p:sp>
    </p:spTree>
    <p:extLst>
      <p:ext uri="{BB962C8B-B14F-4D97-AF65-F5344CB8AC3E}">
        <p14:creationId xmlns:p14="http://schemas.microsoft.com/office/powerpoint/2010/main" val="136393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93BA0-09AD-D825-E197-9DA81E7180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C2836E-3143-6C18-BCE4-280DEFBBAD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269439-7278-70A0-CFE6-EDE186CB1FC5}"/>
              </a:ext>
            </a:extLst>
          </p:cNvPr>
          <p:cNvSpPr>
            <a:spLocks noGrp="1"/>
          </p:cNvSpPr>
          <p:nvPr>
            <p:ph type="body" idx="1"/>
          </p:nvPr>
        </p:nvSpPr>
        <p:spPr/>
        <p:txBody>
          <a:bodyPr/>
          <a:lstStyle/>
          <a:p>
            <a:r>
              <a:rPr lang="en-US" dirty="0"/>
              <a:t>A bunch of tiny magnets</a:t>
            </a:r>
          </a:p>
        </p:txBody>
      </p:sp>
      <p:sp>
        <p:nvSpPr>
          <p:cNvPr id="4" name="Slide Number Placeholder 3">
            <a:extLst>
              <a:ext uri="{FF2B5EF4-FFF2-40B4-BE49-F238E27FC236}">
                <a16:creationId xmlns:a16="http://schemas.microsoft.com/office/drawing/2014/main" id="{5F6E4588-A4DF-B7A5-890B-E9AC027DFF7C}"/>
              </a:ext>
            </a:extLst>
          </p:cNvPr>
          <p:cNvSpPr>
            <a:spLocks noGrp="1"/>
          </p:cNvSpPr>
          <p:nvPr>
            <p:ph type="sldNum" sz="quarter" idx="5"/>
          </p:nvPr>
        </p:nvSpPr>
        <p:spPr/>
        <p:txBody>
          <a:bodyPr/>
          <a:lstStyle/>
          <a:p>
            <a:fld id="{3D998DDC-A285-452F-83DC-DF3EF97C3EAD}" type="slidenum">
              <a:rPr lang="en-US" smtClean="0"/>
              <a:t>11</a:t>
            </a:fld>
            <a:endParaRPr lang="en-US"/>
          </a:p>
        </p:txBody>
      </p:sp>
    </p:spTree>
    <p:extLst>
      <p:ext uri="{BB962C8B-B14F-4D97-AF65-F5344CB8AC3E}">
        <p14:creationId xmlns:p14="http://schemas.microsoft.com/office/powerpoint/2010/main" val="761406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D2DB7-0AF2-9C5A-6B8F-5ACF249884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2C2A3F-6D90-EE18-3BDD-47D5C8DBC2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40BF21-A807-29DC-68BF-A03F724DE698}"/>
              </a:ext>
            </a:extLst>
          </p:cNvPr>
          <p:cNvSpPr>
            <a:spLocks noGrp="1"/>
          </p:cNvSpPr>
          <p:nvPr>
            <p:ph type="body" idx="1"/>
          </p:nvPr>
        </p:nvSpPr>
        <p:spPr/>
        <p:txBody>
          <a:bodyPr/>
          <a:lstStyle/>
          <a:p>
            <a:r>
              <a:rPr lang="en-US" dirty="0"/>
              <a:t>A bunch of tiny magnets</a:t>
            </a:r>
          </a:p>
        </p:txBody>
      </p:sp>
      <p:sp>
        <p:nvSpPr>
          <p:cNvPr id="4" name="Slide Number Placeholder 3">
            <a:extLst>
              <a:ext uri="{FF2B5EF4-FFF2-40B4-BE49-F238E27FC236}">
                <a16:creationId xmlns:a16="http://schemas.microsoft.com/office/drawing/2014/main" id="{5EB8A1CC-4F9F-081C-962E-3A54D4B82D9B}"/>
              </a:ext>
            </a:extLst>
          </p:cNvPr>
          <p:cNvSpPr>
            <a:spLocks noGrp="1"/>
          </p:cNvSpPr>
          <p:nvPr>
            <p:ph type="sldNum" sz="quarter" idx="5"/>
          </p:nvPr>
        </p:nvSpPr>
        <p:spPr/>
        <p:txBody>
          <a:bodyPr/>
          <a:lstStyle/>
          <a:p>
            <a:fld id="{3D998DDC-A285-452F-83DC-DF3EF97C3EAD}" type="slidenum">
              <a:rPr lang="en-US" smtClean="0"/>
              <a:t>12</a:t>
            </a:fld>
            <a:endParaRPr lang="en-US"/>
          </a:p>
        </p:txBody>
      </p:sp>
    </p:spTree>
    <p:extLst>
      <p:ext uri="{BB962C8B-B14F-4D97-AF65-F5344CB8AC3E}">
        <p14:creationId xmlns:p14="http://schemas.microsoft.com/office/powerpoint/2010/main" val="4161466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8B06E-4CE0-C9BF-78F3-16570AD85A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CAEABD-4D23-408E-458D-D847B853E2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90F570-0C6B-99D8-B544-9D3BB556272C}"/>
              </a:ext>
            </a:extLst>
          </p:cNvPr>
          <p:cNvSpPr>
            <a:spLocks noGrp="1"/>
          </p:cNvSpPr>
          <p:nvPr>
            <p:ph type="body" idx="1"/>
          </p:nvPr>
        </p:nvSpPr>
        <p:spPr/>
        <p:txBody>
          <a:bodyPr/>
          <a:lstStyle/>
          <a:p>
            <a:r>
              <a:rPr lang="en-US" dirty="0"/>
              <a:t>A bunch of tiny magnets</a:t>
            </a:r>
          </a:p>
        </p:txBody>
      </p:sp>
      <p:sp>
        <p:nvSpPr>
          <p:cNvPr id="4" name="Slide Number Placeholder 3">
            <a:extLst>
              <a:ext uri="{FF2B5EF4-FFF2-40B4-BE49-F238E27FC236}">
                <a16:creationId xmlns:a16="http://schemas.microsoft.com/office/drawing/2014/main" id="{9E4DE9E3-1D25-00F2-71E8-2BCF9EEFA367}"/>
              </a:ext>
            </a:extLst>
          </p:cNvPr>
          <p:cNvSpPr>
            <a:spLocks noGrp="1"/>
          </p:cNvSpPr>
          <p:nvPr>
            <p:ph type="sldNum" sz="quarter" idx="5"/>
          </p:nvPr>
        </p:nvSpPr>
        <p:spPr/>
        <p:txBody>
          <a:bodyPr/>
          <a:lstStyle/>
          <a:p>
            <a:fld id="{3D998DDC-A285-452F-83DC-DF3EF97C3EAD}" type="slidenum">
              <a:rPr lang="en-US" smtClean="0"/>
              <a:t>13</a:t>
            </a:fld>
            <a:endParaRPr lang="en-US"/>
          </a:p>
        </p:txBody>
      </p:sp>
    </p:spTree>
    <p:extLst>
      <p:ext uri="{BB962C8B-B14F-4D97-AF65-F5344CB8AC3E}">
        <p14:creationId xmlns:p14="http://schemas.microsoft.com/office/powerpoint/2010/main" val="996599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broad-band RF to capture band around Larmour frequency</a:t>
            </a:r>
          </a:p>
        </p:txBody>
      </p:sp>
      <p:sp>
        <p:nvSpPr>
          <p:cNvPr id="4" name="Slide Number Placeholder 3"/>
          <p:cNvSpPr>
            <a:spLocks noGrp="1"/>
          </p:cNvSpPr>
          <p:nvPr>
            <p:ph type="sldNum" sz="quarter" idx="5"/>
          </p:nvPr>
        </p:nvSpPr>
        <p:spPr/>
        <p:txBody>
          <a:bodyPr/>
          <a:lstStyle/>
          <a:p>
            <a:fld id="{3D998DDC-A285-452F-83DC-DF3EF97C3EAD}" type="slidenum">
              <a:rPr lang="en-US" smtClean="0"/>
              <a:t>24</a:t>
            </a:fld>
            <a:endParaRPr lang="en-US"/>
          </a:p>
        </p:txBody>
      </p:sp>
    </p:spTree>
    <p:extLst>
      <p:ext uri="{BB962C8B-B14F-4D97-AF65-F5344CB8AC3E}">
        <p14:creationId xmlns:p14="http://schemas.microsoft.com/office/powerpoint/2010/main" val="1451627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EFC92-EF24-46E8-C2C3-68CC7F6E55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644BD6-6B98-34E2-79DE-61550283CA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167338-F329-EEF3-B077-903D18EF6944}"/>
              </a:ext>
            </a:extLst>
          </p:cNvPr>
          <p:cNvSpPr>
            <a:spLocks noGrp="1"/>
          </p:cNvSpPr>
          <p:nvPr>
            <p:ph type="body" idx="1"/>
          </p:nvPr>
        </p:nvSpPr>
        <p:spPr/>
        <p:txBody>
          <a:bodyPr/>
          <a:lstStyle/>
          <a:p>
            <a:r>
              <a:rPr lang="en-US" dirty="0"/>
              <a:t>Technically broad-band RF to capture band around Larmour frequency</a:t>
            </a:r>
          </a:p>
        </p:txBody>
      </p:sp>
      <p:sp>
        <p:nvSpPr>
          <p:cNvPr id="4" name="Slide Number Placeholder 3">
            <a:extLst>
              <a:ext uri="{FF2B5EF4-FFF2-40B4-BE49-F238E27FC236}">
                <a16:creationId xmlns:a16="http://schemas.microsoft.com/office/drawing/2014/main" id="{93AD2E42-A09B-0375-0D4A-6ADDA9673276}"/>
              </a:ext>
            </a:extLst>
          </p:cNvPr>
          <p:cNvSpPr>
            <a:spLocks noGrp="1"/>
          </p:cNvSpPr>
          <p:nvPr>
            <p:ph type="sldNum" sz="quarter" idx="5"/>
          </p:nvPr>
        </p:nvSpPr>
        <p:spPr/>
        <p:txBody>
          <a:bodyPr/>
          <a:lstStyle/>
          <a:p>
            <a:fld id="{3D998DDC-A285-452F-83DC-DF3EF97C3EAD}" type="slidenum">
              <a:rPr lang="en-US" smtClean="0"/>
              <a:t>25</a:t>
            </a:fld>
            <a:endParaRPr lang="en-US"/>
          </a:p>
        </p:txBody>
      </p:sp>
    </p:spTree>
    <p:extLst>
      <p:ext uri="{BB962C8B-B14F-4D97-AF65-F5344CB8AC3E}">
        <p14:creationId xmlns:p14="http://schemas.microsoft.com/office/powerpoint/2010/main" val="2248815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533D5-2916-240E-50C5-CA238FDDE9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B4E2DB-D180-1067-E721-411BB81612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D7E9D-1092-BD8E-F745-61E7F9DB2891}"/>
              </a:ext>
            </a:extLst>
          </p:cNvPr>
          <p:cNvSpPr>
            <a:spLocks noGrp="1"/>
          </p:cNvSpPr>
          <p:nvPr>
            <p:ph type="body" idx="1"/>
          </p:nvPr>
        </p:nvSpPr>
        <p:spPr/>
        <p:txBody>
          <a:bodyPr/>
          <a:lstStyle/>
          <a:p>
            <a:r>
              <a:rPr lang="en-US" dirty="0"/>
              <a:t>Technically broad-band RF to capture band around Larmour frequency</a:t>
            </a:r>
          </a:p>
        </p:txBody>
      </p:sp>
      <p:sp>
        <p:nvSpPr>
          <p:cNvPr id="4" name="Slide Number Placeholder 3">
            <a:extLst>
              <a:ext uri="{FF2B5EF4-FFF2-40B4-BE49-F238E27FC236}">
                <a16:creationId xmlns:a16="http://schemas.microsoft.com/office/drawing/2014/main" id="{0775EE8B-57D0-168A-2DBC-950F1CB5FF8E}"/>
              </a:ext>
            </a:extLst>
          </p:cNvPr>
          <p:cNvSpPr>
            <a:spLocks noGrp="1"/>
          </p:cNvSpPr>
          <p:nvPr>
            <p:ph type="sldNum" sz="quarter" idx="5"/>
          </p:nvPr>
        </p:nvSpPr>
        <p:spPr/>
        <p:txBody>
          <a:bodyPr/>
          <a:lstStyle/>
          <a:p>
            <a:fld id="{3D998DDC-A285-452F-83DC-DF3EF97C3EAD}" type="slidenum">
              <a:rPr lang="en-US" smtClean="0"/>
              <a:t>26</a:t>
            </a:fld>
            <a:endParaRPr lang="en-US"/>
          </a:p>
        </p:txBody>
      </p:sp>
    </p:spTree>
    <p:extLst>
      <p:ext uri="{BB962C8B-B14F-4D97-AF65-F5344CB8AC3E}">
        <p14:creationId xmlns:p14="http://schemas.microsoft.com/office/powerpoint/2010/main" val="1945405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37ED-8B6C-29EF-A09F-EDFFA31E0F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47FB2D-7002-92F9-CD53-E8A471A028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797C77-3479-0EF9-98E4-F56E63F989E0}"/>
              </a:ext>
            </a:extLst>
          </p:cNvPr>
          <p:cNvSpPr>
            <a:spLocks noGrp="1"/>
          </p:cNvSpPr>
          <p:nvPr>
            <p:ph type="dt" sz="half" idx="10"/>
          </p:nvPr>
        </p:nvSpPr>
        <p:spPr/>
        <p:txBody>
          <a:bodyPr/>
          <a:lstStyle/>
          <a:p>
            <a:fld id="{981DCC2D-24E8-4D19-A3D4-BF5D7547EDA2}" type="datetimeFigureOut">
              <a:rPr lang="en-US" smtClean="0"/>
              <a:t>6/5/2025</a:t>
            </a:fld>
            <a:endParaRPr lang="en-US"/>
          </a:p>
        </p:txBody>
      </p:sp>
      <p:sp>
        <p:nvSpPr>
          <p:cNvPr id="5" name="Footer Placeholder 4">
            <a:extLst>
              <a:ext uri="{FF2B5EF4-FFF2-40B4-BE49-F238E27FC236}">
                <a16:creationId xmlns:a16="http://schemas.microsoft.com/office/drawing/2014/main" id="{68586291-EE82-4803-23C8-51BDCF6C74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644D5-D7B8-DA89-4953-05E2A919C63A}"/>
              </a:ext>
            </a:extLst>
          </p:cNvPr>
          <p:cNvSpPr>
            <a:spLocks noGrp="1"/>
          </p:cNvSpPr>
          <p:nvPr>
            <p:ph type="sldNum" sz="quarter" idx="12"/>
          </p:nvPr>
        </p:nvSpPr>
        <p:spPr/>
        <p:txBody>
          <a:bodyPr/>
          <a:lstStyle/>
          <a:p>
            <a:fld id="{C43764C6-7476-4DDF-AE74-1E71E8908426}" type="slidenum">
              <a:rPr lang="en-US" smtClean="0"/>
              <a:t>‹#›</a:t>
            </a:fld>
            <a:endParaRPr lang="en-US"/>
          </a:p>
        </p:txBody>
      </p:sp>
    </p:spTree>
    <p:extLst>
      <p:ext uri="{BB962C8B-B14F-4D97-AF65-F5344CB8AC3E}">
        <p14:creationId xmlns:p14="http://schemas.microsoft.com/office/powerpoint/2010/main" val="795068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889D1-7F8B-D0E4-54CE-D33752C935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06FB0C-C5CB-C691-6EB2-F21ED9D760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5BD4D-959B-881C-0130-C326ED101B19}"/>
              </a:ext>
            </a:extLst>
          </p:cNvPr>
          <p:cNvSpPr>
            <a:spLocks noGrp="1"/>
          </p:cNvSpPr>
          <p:nvPr>
            <p:ph type="dt" sz="half" idx="10"/>
          </p:nvPr>
        </p:nvSpPr>
        <p:spPr/>
        <p:txBody>
          <a:bodyPr/>
          <a:lstStyle/>
          <a:p>
            <a:fld id="{981DCC2D-24E8-4D19-A3D4-BF5D7547EDA2}" type="datetimeFigureOut">
              <a:rPr lang="en-US" smtClean="0"/>
              <a:t>6/5/2025</a:t>
            </a:fld>
            <a:endParaRPr lang="en-US"/>
          </a:p>
        </p:txBody>
      </p:sp>
      <p:sp>
        <p:nvSpPr>
          <p:cNvPr id="5" name="Footer Placeholder 4">
            <a:extLst>
              <a:ext uri="{FF2B5EF4-FFF2-40B4-BE49-F238E27FC236}">
                <a16:creationId xmlns:a16="http://schemas.microsoft.com/office/drawing/2014/main" id="{46B51AA6-0202-6B58-F904-AF6E9DB19C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20D4F-AEA2-AC2B-48A5-98E2814B16D2}"/>
              </a:ext>
            </a:extLst>
          </p:cNvPr>
          <p:cNvSpPr>
            <a:spLocks noGrp="1"/>
          </p:cNvSpPr>
          <p:nvPr>
            <p:ph type="sldNum" sz="quarter" idx="12"/>
          </p:nvPr>
        </p:nvSpPr>
        <p:spPr/>
        <p:txBody>
          <a:bodyPr/>
          <a:lstStyle/>
          <a:p>
            <a:fld id="{C43764C6-7476-4DDF-AE74-1E71E8908426}" type="slidenum">
              <a:rPr lang="en-US" smtClean="0"/>
              <a:t>‹#›</a:t>
            </a:fld>
            <a:endParaRPr lang="en-US"/>
          </a:p>
        </p:txBody>
      </p:sp>
    </p:spTree>
    <p:extLst>
      <p:ext uri="{BB962C8B-B14F-4D97-AF65-F5344CB8AC3E}">
        <p14:creationId xmlns:p14="http://schemas.microsoft.com/office/powerpoint/2010/main" val="4085941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A53DEB-2C69-01CE-35CA-EEDFAB7A18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FCBD4A-EC14-57B0-2F05-0D87A133BD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1BB3EF-437B-02C2-0A16-883E71BEABCA}"/>
              </a:ext>
            </a:extLst>
          </p:cNvPr>
          <p:cNvSpPr>
            <a:spLocks noGrp="1"/>
          </p:cNvSpPr>
          <p:nvPr>
            <p:ph type="dt" sz="half" idx="10"/>
          </p:nvPr>
        </p:nvSpPr>
        <p:spPr/>
        <p:txBody>
          <a:bodyPr/>
          <a:lstStyle/>
          <a:p>
            <a:fld id="{981DCC2D-24E8-4D19-A3D4-BF5D7547EDA2}" type="datetimeFigureOut">
              <a:rPr lang="en-US" smtClean="0"/>
              <a:t>6/5/2025</a:t>
            </a:fld>
            <a:endParaRPr lang="en-US"/>
          </a:p>
        </p:txBody>
      </p:sp>
      <p:sp>
        <p:nvSpPr>
          <p:cNvPr id="5" name="Footer Placeholder 4">
            <a:extLst>
              <a:ext uri="{FF2B5EF4-FFF2-40B4-BE49-F238E27FC236}">
                <a16:creationId xmlns:a16="http://schemas.microsoft.com/office/drawing/2014/main" id="{B8541127-9B0D-DF7B-4E00-6E2834C2C1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F04395-9B6A-19E5-53CF-E6FFE234D294}"/>
              </a:ext>
            </a:extLst>
          </p:cNvPr>
          <p:cNvSpPr>
            <a:spLocks noGrp="1"/>
          </p:cNvSpPr>
          <p:nvPr>
            <p:ph type="sldNum" sz="quarter" idx="12"/>
          </p:nvPr>
        </p:nvSpPr>
        <p:spPr/>
        <p:txBody>
          <a:bodyPr/>
          <a:lstStyle/>
          <a:p>
            <a:fld id="{C43764C6-7476-4DDF-AE74-1E71E8908426}" type="slidenum">
              <a:rPr lang="en-US" smtClean="0"/>
              <a:t>‹#›</a:t>
            </a:fld>
            <a:endParaRPr lang="en-US"/>
          </a:p>
        </p:txBody>
      </p:sp>
    </p:spTree>
    <p:extLst>
      <p:ext uri="{BB962C8B-B14F-4D97-AF65-F5344CB8AC3E}">
        <p14:creationId xmlns:p14="http://schemas.microsoft.com/office/powerpoint/2010/main" val="1976449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4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46"/>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16" name="Google Shape;16;p4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54552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E13E1-6B18-668E-B11B-E8831FBB64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A2C340-9253-61BD-C68B-149F0C28C6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57D0B2-9443-B9EC-7A90-D47A97A27522}"/>
              </a:ext>
            </a:extLst>
          </p:cNvPr>
          <p:cNvSpPr>
            <a:spLocks noGrp="1"/>
          </p:cNvSpPr>
          <p:nvPr>
            <p:ph type="dt" sz="half" idx="10"/>
          </p:nvPr>
        </p:nvSpPr>
        <p:spPr/>
        <p:txBody>
          <a:bodyPr/>
          <a:lstStyle/>
          <a:p>
            <a:fld id="{7D97FCB0-C154-4AC2-8FB1-CED0B549503C}" type="datetimeFigureOut">
              <a:rPr lang="en-US" smtClean="0"/>
              <a:t>5/30/2025</a:t>
            </a:fld>
            <a:endParaRPr lang="en-US"/>
          </a:p>
        </p:txBody>
      </p:sp>
      <p:sp>
        <p:nvSpPr>
          <p:cNvPr id="5" name="Footer Placeholder 4">
            <a:extLst>
              <a:ext uri="{FF2B5EF4-FFF2-40B4-BE49-F238E27FC236}">
                <a16:creationId xmlns:a16="http://schemas.microsoft.com/office/drawing/2014/main" id="{9F863D1F-85EA-3804-8C36-DC3BBCB6B7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84E6F6-B413-34BC-371C-BB627AAD4DE1}"/>
              </a:ext>
            </a:extLst>
          </p:cNvPr>
          <p:cNvSpPr>
            <a:spLocks noGrp="1"/>
          </p:cNvSpPr>
          <p:nvPr>
            <p:ph type="sldNum" sz="quarter" idx="12"/>
          </p:nvPr>
        </p:nvSpPr>
        <p:spPr/>
        <p:txBody>
          <a:bodyPr/>
          <a:lstStyle/>
          <a:p>
            <a:fld id="{B8557CF5-9678-47F9-9B3F-FC35A2EE3346}" type="slidenum">
              <a:rPr lang="en-US" smtClean="0"/>
              <a:t>‹#›</a:t>
            </a:fld>
            <a:endParaRPr lang="en-US"/>
          </a:p>
        </p:txBody>
      </p:sp>
    </p:spTree>
    <p:extLst>
      <p:ext uri="{BB962C8B-B14F-4D97-AF65-F5344CB8AC3E}">
        <p14:creationId xmlns:p14="http://schemas.microsoft.com/office/powerpoint/2010/main" val="796387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680C5-393E-B380-CBDE-23D6C3F686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5AE002-93BC-DBC4-8B0A-4AE2F85280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65E0F0-25F8-1C8B-1ABF-84A39A1FC275}"/>
              </a:ext>
            </a:extLst>
          </p:cNvPr>
          <p:cNvSpPr>
            <a:spLocks noGrp="1"/>
          </p:cNvSpPr>
          <p:nvPr>
            <p:ph type="dt" sz="half" idx="10"/>
          </p:nvPr>
        </p:nvSpPr>
        <p:spPr/>
        <p:txBody>
          <a:bodyPr/>
          <a:lstStyle/>
          <a:p>
            <a:fld id="{7D97FCB0-C154-4AC2-8FB1-CED0B549503C}" type="datetimeFigureOut">
              <a:rPr lang="en-US" smtClean="0"/>
              <a:t>5/30/2025</a:t>
            </a:fld>
            <a:endParaRPr lang="en-US"/>
          </a:p>
        </p:txBody>
      </p:sp>
      <p:sp>
        <p:nvSpPr>
          <p:cNvPr id="5" name="Footer Placeholder 4">
            <a:extLst>
              <a:ext uri="{FF2B5EF4-FFF2-40B4-BE49-F238E27FC236}">
                <a16:creationId xmlns:a16="http://schemas.microsoft.com/office/drawing/2014/main" id="{A9638DF0-9376-D8D3-F7B1-71641F4BC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DAEBD-75BA-8680-B450-EC14A46FA730}"/>
              </a:ext>
            </a:extLst>
          </p:cNvPr>
          <p:cNvSpPr>
            <a:spLocks noGrp="1"/>
          </p:cNvSpPr>
          <p:nvPr>
            <p:ph type="sldNum" sz="quarter" idx="12"/>
          </p:nvPr>
        </p:nvSpPr>
        <p:spPr/>
        <p:txBody>
          <a:bodyPr/>
          <a:lstStyle/>
          <a:p>
            <a:fld id="{B8557CF5-9678-47F9-9B3F-FC35A2EE3346}" type="slidenum">
              <a:rPr lang="en-US" smtClean="0"/>
              <a:t>‹#›</a:t>
            </a:fld>
            <a:endParaRPr lang="en-US"/>
          </a:p>
        </p:txBody>
      </p:sp>
    </p:spTree>
    <p:extLst>
      <p:ext uri="{BB962C8B-B14F-4D97-AF65-F5344CB8AC3E}">
        <p14:creationId xmlns:p14="http://schemas.microsoft.com/office/powerpoint/2010/main" val="42431607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AC5D1-F06A-4FA5-A611-266F9EBBDD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FCDC0C-2D6C-230B-400E-CA03CBEE848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3A2229-1814-5EB1-6BE0-6959074E2E4F}"/>
              </a:ext>
            </a:extLst>
          </p:cNvPr>
          <p:cNvSpPr>
            <a:spLocks noGrp="1"/>
          </p:cNvSpPr>
          <p:nvPr>
            <p:ph type="dt" sz="half" idx="10"/>
          </p:nvPr>
        </p:nvSpPr>
        <p:spPr/>
        <p:txBody>
          <a:bodyPr/>
          <a:lstStyle/>
          <a:p>
            <a:fld id="{7D97FCB0-C154-4AC2-8FB1-CED0B549503C}" type="datetimeFigureOut">
              <a:rPr lang="en-US" smtClean="0"/>
              <a:t>5/30/2025</a:t>
            </a:fld>
            <a:endParaRPr lang="en-US"/>
          </a:p>
        </p:txBody>
      </p:sp>
      <p:sp>
        <p:nvSpPr>
          <p:cNvPr id="5" name="Footer Placeholder 4">
            <a:extLst>
              <a:ext uri="{FF2B5EF4-FFF2-40B4-BE49-F238E27FC236}">
                <a16:creationId xmlns:a16="http://schemas.microsoft.com/office/drawing/2014/main" id="{D5478610-259F-F0F4-DE2F-380CAC857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77C9E-D638-57C1-3086-A8B94B68B807}"/>
              </a:ext>
            </a:extLst>
          </p:cNvPr>
          <p:cNvSpPr>
            <a:spLocks noGrp="1"/>
          </p:cNvSpPr>
          <p:nvPr>
            <p:ph type="sldNum" sz="quarter" idx="12"/>
          </p:nvPr>
        </p:nvSpPr>
        <p:spPr/>
        <p:txBody>
          <a:bodyPr/>
          <a:lstStyle/>
          <a:p>
            <a:fld id="{B8557CF5-9678-47F9-9B3F-FC35A2EE3346}" type="slidenum">
              <a:rPr lang="en-US" smtClean="0"/>
              <a:t>‹#›</a:t>
            </a:fld>
            <a:endParaRPr lang="en-US"/>
          </a:p>
        </p:txBody>
      </p:sp>
    </p:spTree>
    <p:extLst>
      <p:ext uri="{BB962C8B-B14F-4D97-AF65-F5344CB8AC3E}">
        <p14:creationId xmlns:p14="http://schemas.microsoft.com/office/powerpoint/2010/main" val="8955181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799CA-C761-54CA-9C2F-2366B17B5C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E86342-307D-9938-FFF9-61DC539896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6B1864-035D-23F1-9257-800F2ACD54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5049CB-584B-EF3C-777A-D73654A30202}"/>
              </a:ext>
            </a:extLst>
          </p:cNvPr>
          <p:cNvSpPr>
            <a:spLocks noGrp="1"/>
          </p:cNvSpPr>
          <p:nvPr>
            <p:ph type="dt" sz="half" idx="10"/>
          </p:nvPr>
        </p:nvSpPr>
        <p:spPr/>
        <p:txBody>
          <a:bodyPr/>
          <a:lstStyle/>
          <a:p>
            <a:fld id="{7D97FCB0-C154-4AC2-8FB1-CED0B549503C}" type="datetimeFigureOut">
              <a:rPr lang="en-US" smtClean="0"/>
              <a:t>5/30/2025</a:t>
            </a:fld>
            <a:endParaRPr lang="en-US"/>
          </a:p>
        </p:txBody>
      </p:sp>
      <p:sp>
        <p:nvSpPr>
          <p:cNvPr id="6" name="Footer Placeholder 5">
            <a:extLst>
              <a:ext uri="{FF2B5EF4-FFF2-40B4-BE49-F238E27FC236}">
                <a16:creationId xmlns:a16="http://schemas.microsoft.com/office/drawing/2014/main" id="{BC9B6654-2648-AA42-320F-8854B91C5F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E970E7-7F13-DA40-E119-9A43E1A385FE}"/>
              </a:ext>
            </a:extLst>
          </p:cNvPr>
          <p:cNvSpPr>
            <a:spLocks noGrp="1"/>
          </p:cNvSpPr>
          <p:nvPr>
            <p:ph type="sldNum" sz="quarter" idx="12"/>
          </p:nvPr>
        </p:nvSpPr>
        <p:spPr/>
        <p:txBody>
          <a:bodyPr/>
          <a:lstStyle/>
          <a:p>
            <a:fld id="{B8557CF5-9678-47F9-9B3F-FC35A2EE3346}" type="slidenum">
              <a:rPr lang="en-US" smtClean="0"/>
              <a:t>‹#›</a:t>
            </a:fld>
            <a:endParaRPr lang="en-US"/>
          </a:p>
        </p:txBody>
      </p:sp>
    </p:spTree>
    <p:extLst>
      <p:ext uri="{BB962C8B-B14F-4D97-AF65-F5344CB8AC3E}">
        <p14:creationId xmlns:p14="http://schemas.microsoft.com/office/powerpoint/2010/main" val="2783913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B9EE2-95DC-8CE0-937F-32AC79D84E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984C53-F20C-3D73-EEFB-3A1619AD7D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9704C7-2758-45E2-B4E3-CFD2EE284E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0F2D19-F48E-6B47-2AB1-2504846974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77799-0E1B-B949-6CCA-1682CB0CD0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5E399-DE3E-6910-4D1A-88A6E335AB70}"/>
              </a:ext>
            </a:extLst>
          </p:cNvPr>
          <p:cNvSpPr>
            <a:spLocks noGrp="1"/>
          </p:cNvSpPr>
          <p:nvPr>
            <p:ph type="dt" sz="half" idx="10"/>
          </p:nvPr>
        </p:nvSpPr>
        <p:spPr/>
        <p:txBody>
          <a:bodyPr/>
          <a:lstStyle/>
          <a:p>
            <a:fld id="{7D97FCB0-C154-4AC2-8FB1-CED0B549503C}" type="datetimeFigureOut">
              <a:rPr lang="en-US" smtClean="0"/>
              <a:t>5/30/2025</a:t>
            </a:fld>
            <a:endParaRPr lang="en-US"/>
          </a:p>
        </p:txBody>
      </p:sp>
      <p:sp>
        <p:nvSpPr>
          <p:cNvPr id="8" name="Footer Placeholder 7">
            <a:extLst>
              <a:ext uri="{FF2B5EF4-FFF2-40B4-BE49-F238E27FC236}">
                <a16:creationId xmlns:a16="http://schemas.microsoft.com/office/drawing/2014/main" id="{08400C91-8741-59E6-6A18-17820A4A4D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95A158-1CB7-6857-7C63-C100753E4C87}"/>
              </a:ext>
            </a:extLst>
          </p:cNvPr>
          <p:cNvSpPr>
            <a:spLocks noGrp="1"/>
          </p:cNvSpPr>
          <p:nvPr>
            <p:ph type="sldNum" sz="quarter" idx="12"/>
          </p:nvPr>
        </p:nvSpPr>
        <p:spPr/>
        <p:txBody>
          <a:bodyPr/>
          <a:lstStyle/>
          <a:p>
            <a:fld id="{B8557CF5-9678-47F9-9B3F-FC35A2EE3346}" type="slidenum">
              <a:rPr lang="en-US" smtClean="0"/>
              <a:t>‹#›</a:t>
            </a:fld>
            <a:endParaRPr lang="en-US"/>
          </a:p>
        </p:txBody>
      </p:sp>
    </p:spTree>
    <p:extLst>
      <p:ext uri="{BB962C8B-B14F-4D97-AF65-F5344CB8AC3E}">
        <p14:creationId xmlns:p14="http://schemas.microsoft.com/office/powerpoint/2010/main" val="3401987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4F479-0B82-17BD-1817-610AFF98A8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9B907-E8FF-1E43-DFA6-5C70E6E06962}"/>
              </a:ext>
            </a:extLst>
          </p:cNvPr>
          <p:cNvSpPr>
            <a:spLocks noGrp="1"/>
          </p:cNvSpPr>
          <p:nvPr>
            <p:ph type="dt" sz="half" idx="10"/>
          </p:nvPr>
        </p:nvSpPr>
        <p:spPr/>
        <p:txBody>
          <a:bodyPr/>
          <a:lstStyle/>
          <a:p>
            <a:fld id="{7D97FCB0-C154-4AC2-8FB1-CED0B549503C}" type="datetimeFigureOut">
              <a:rPr lang="en-US" smtClean="0"/>
              <a:t>5/30/2025</a:t>
            </a:fld>
            <a:endParaRPr lang="en-US"/>
          </a:p>
        </p:txBody>
      </p:sp>
      <p:sp>
        <p:nvSpPr>
          <p:cNvPr id="4" name="Footer Placeholder 3">
            <a:extLst>
              <a:ext uri="{FF2B5EF4-FFF2-40B4-BE49-F238E27FC236}">
                <a16:creationId xmlns:a16="http://schemas.microsoft.com/office/drawing/2014/main" id="{FB5C2E29-EDCB-3666-9863-F0CA897A3B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E95F05-67C2-AB9E-DAF6-381F714B85BC}"/>
              </a:ext>
            </a:extLst>
          </p:cNvPr>
          <p:cNvSpPr>
            <a:spLocks noGrp="1"/>
          </p:cNvSpPr>
          <p:nvPr>
            <p:ph type="sldNum" sz="quarter" idx="12"/>
          </p:nvPr>
        </p:nvSpPr>
        <p:spPr/>
        <p:txBody>
          <a:bodyPr/>
          <a:lstStyle/>
          <a:p>
            <a:fld id="{B8557CF5-9678-47F9-9B3F-FC35A2EE3346}" type="slidenum">
              <a:rPr lang="en-US" smtClean="0"/>
              <a:t>‹#›</a:t>
            </a:fld>
            <a:endParaRPr lang="en-US"/>
          </a:p>
        </p:txBody>
      </p:sp>
    </p:spTree>
    <p:extLst>
      <p:ext uri="{BB962C8B-B14F-4D97-AF65-F5344CB8AC3E}">
        <p14:creationId xmlns:p14="http://schemas.microsoft.com/office/powerpoint/2010/main" val="531103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E77971-863F-AF75-D5DE-A4C4FF153003}"/>
              </a:ext>
            </a:extLst>
          </p:cNvPr>
          <p:cNvSpPr>
            <a:spLocks noGrp="1"/>
          </p:cNvSpPr>
          <p:nvPr>
            <p:ph type="dt" sz="half" idx="10"/>
          </p:nvPr>
        </p:nvSpPr>
        <p:spPr/>
        <p:txBody>
          <a:bodyPr/>
          <a:lstStyle/>
          <a:p>
            <a:fld id="{7D97FCB0-C154-4AC2-8FB1-CED0B549503C}" type="datetimeFigureOut">
              <a:rPr lang="en-US" smtClean="0"/>
              <a:t>5/30/2025</a:t>
            </a:fld>
            <a:endParaRPr lang="en-US"/>
          </a:p>
        </p:txBody>
      </p:sp>
      <p:sp>
        <p:nvSpPr>
          <p:cNvPr id="3" name="Footer Placeholder 2">
            <a:extLst>
              <a:ext uri="{FF2B5EF4-FFF2-40B4-BE49-F238E27FC236}">
                <a16:creationId xmlns:a16="http://schemas.microsoft.com/office/drawing/2014/main" id="{AB97B3C2-0D90-FCD4-EE0B-21272561E7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2B23F6-7640-C069-E9DE-E01A8E0E17CB}"/>
              </a:ext>
            </a:extLst>
          </p:cNvPr>
          <p:cNvSpPr>
            <a:spLocks noGrp="1"/>
          </p:cNvSpPr>
          <p:nvPr>
            <p:ph type="sldNum" sz="quarter" idx="12"/>
          </p:nvPr>
        </p:nvSpPr>
        <p:spPr/>
        <p:txBody>
          <a:bodyPr/>
          <a:lstStyle/>
          <a:p>
            <a:fld id="{B8557CF5-9678-47F9-9B3F-FC35A2EE3346}" type="slidenum">
              <a:rPr lang="en-US" smtClean="0"/>
              <a:t>‹#›</a:t>
            </a:fld>
            <a:endParaRPr lang="en-US"/>
          </a:p>
        </p:txBody>
      </p:sp>
    </p:spTree>
    <p:extLst>
      <p:ext uri="{BB962C8B-B14F-4D97-AF65-F5344CB8AC3E}">
        <p14:creationId xmlns:p14="http://schemas.microsoft.com/office/powerpoint/2010/main" val="130347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FE3EB-A309-7095-E65D-D4232BF7EC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D56E85-D05A-FCB9-2165-A1829D18E7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051543-0F83-588A-94F6-70FF3A1239E3}"/>
              </a:ext>
            </a:extLst>
          </p:cNvPr>
          <p:cNvSpPr>
            <a:spLocks noGrp="1"/>
          </p:cNvSpPr>
          <p:nvPr>
            <p:ph type="dt" sz="half" idx="10"/>
          </p:nvPr>
        </p:nvSpPr>
        <p:spPr/>
        <p:txBody>
          <a:bodyPr/>
          <a:lstStyle/>
          <a:p>
            <a:fld id="{981DCC2D-24E8-4D19-A3D4-BF5D7547EDA2}" type="datetimeFigureOut">
              <a:rPr lang="en-US" smtClean="0"/>
              <a:t>6/5/2025</a:t>
            </a:fld>
            <a:endParaRPr lang="en-US"/>
          </a:p>
        </p:txBody>
      </p:sp>
      <p:sp>
        <p:nvSpPr>
          <p:cNvPr id="5" name="Footer Placeholder 4">
            <a:extLst>
              <a:ext uri="{FF2B5EF4-FFF2-40B4-BE49-F238E27FC236}">
                <a16:creationId xmlns:a16="http://schemas.microsoft.com/office/drawing/2014/main" id="{B4BD2ADB-87BD-C48D-D497-78A9CE6A6D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01428-CFA6-46CB-E4F8-0D0E59450B4B}"/>
              </a:ext>
            </a:extLst>
          </p:cNvPr>
          <p:cNvSpPr>
            <a:spLocks noGrp="1"/>
          </p:cNvSpPr>
          <p:nvPr>
            <p:ph type="sldNum" sz="quarter" idx="12"/>
          </p:nvPr>
        </p:nvSpPr>
        <p:spPr/>
        <p:txBody>
          <a:bodyPr/>
          <a:lstStyle/>
          <a:p>
            <a:fld id="{C43764C6-7476-4DDF-AE74-1E71E8908426}" type="slidenum">
              <a:rPr lang="en-US" smtClean="0"/>
              <a:t>‹#›</a:t>
            </a:fld>
            <a:endParaRPr lang="en-US"/>
          </a:p>
        </p:txBody>
      </p:sp>
    </p:spTree>
    <p:extLst>
      <p:ext uri="{BB962C8B-B14F-4D97-AF65-F5344CB8AC3E}">
        <p14:creationId xmlns:p14="http://schemas.microsoft.com/office/powerpoint/2010/main" val="4060861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791C-5853-6F29-FF43-5CFA79C159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B2D3AE-CAAF-4D2F-A577-1AD3C8F4FC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306672-E0DF-56A0-5726-3D27B58F4E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362DF1-9401-CE07-FC8A-CCBC7E57E3AD}"/>
              </a:ext>
            </a:extLst>
          </p:cNvPr>
          <p:cNvSpPr>
            <a:spLocks noGrp="1"/>
          </p:cNvSpPr>
          <p:nvPr>
            <p:ph type="dt" sz="half" idx="10"/>
          </p:nvPr>
        </p:nvSpPr>
        <p:spPr/>
        <p:txBody>
          <a:bodyPr/>
          <a:lstStyle/>
          <a:p>
            <a:fld id="{7D97FCB0-C154-4AC2-8FB1-CED0B549503C}" type="datetimeFigureOut">
              <a:rPr lang="en-US" smtClean="0"/>
              <a:t>5/30/2025</a:t>
            </a:fld>
            <a:endParaRPr lang="en-US"/>
          </a:p>
        </p:txBody>
      </p:sp>
      <p:sp>
        <p:nvSpPr>
          <p:cNvPr id="6" name="Footer Placeholder 5">
            <a:extLst>
              <a:ext uri="{FF2B5EF4-FFF2-40B4-BE49-F238E27FC236}">
                <a16:creationId xmlns:a16="http://schemas.microsoft.com/office/drawing/2014/main" id="{47C81FB0-2CA9-102C-5B43-461A2E6D24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735525-6E3F-F282-8475-388B5CFAF5B2}"/>
              </a:ext>
            </a:extLst>
          </p:cNvPr>
          <p:cNvSpPr>
            <a:spLocks noGrp="1"/>
          </p:cNvSpPr>
          <p:nvPr>
            <p:ph type="sldNum" sz="quarter" idx="12"/>
          </p:nvPr>
        </p:nvSpPr>
        <p:spPr/>
        <p:txBody>
          <a:bodyPr/>
          <a:lstStyle/>
          <a:p>
            <a:fld id="{B8557CF5-9678-47F9-9B3F-FC35A2EE3346}" type="slidenum">
              <a:rPr lang="en-US" smtClean="0"/>
              <a:t>‹#›</a:t>
            </a:fld>
            <a:endParaRPr lang="en-US"/>
          </a:p>
        </p:txBody>
      </p:sp>
    </p:spTree>
    <p:extLst>
      <p:ext uri="{BB962C8B-B14F-4D97-AF65-F5344CB8AC3E}">
        <p14:creationId xmlns:p14="http://schemas.microsoft.com/office/powerpoint/2010/main" val="28381148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9A41-EF9A-CFC0-D34F-450E67669B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D7171C-145C-06C9-F481-ACC10292FD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839DF7-F8A8-F15C-5544-2EEF174659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6E6EE3-A6E9-2E7D-5CB7-5F1968465942}"/>
              </a:ext>
            </a:extLst>
          </p:cNvPr>
          <p:cNvSpPr>
            <a:spLocks noGrp="1"/>
          </p:cNvSpPr>
          <p:nvPr>
            <p:ph type="dt" sz="half" idx="10"/>
          </p:nvPr>
        </p:nvSpPr>
        <p:spPr/>
        <p:txBody>
          <a:bodyPr/>
          <a:lstStyle/>
          <a:p>
            <a:fld id="{7D97FCB0-C154-4AC2-8FB1-CED0B549503C}" type="datetimeFigureOut">
              <a:rPr lang="en-US" smtClean="0"/>
              <a:t>5/30/2025</a:t>
            </a:fld>
            <a:endParaRPr lang="en-US"/>
          </a:p>
        </p:txBody>
      </p:sp>
      <p:sp>
        <p:nvSpPr>
          <p:cNvPr id="6" name="Footer Placeholder 5">
            <a:extLst>
              <a:ext uri="{FF2B5EF4-FFF2-40B4-BE49-F238E27FC236}">
                <a16:creationId xmlns:a16="http://schemas.microsoft.com/office/drawing/2014/main" id="{77282500-6B26-C71D-0239-7620A7D220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9F571A-08E5-91B6-3486-35FEA44EDD9C}"/>
              </a:ext>
            </a:extLst>
          </p:cNvPr>
          <p:cNvSpPr>
            <a:spLocks noGrp="1"/>
          </p:cNvSpPr>
          <p:nvPr>
            <p:ph type="sldNum" sz="quarter" idx="12"/>
          </p:nvPr>
        </p:nvSpPr>
        <p:spPr/>
        <p:txBody>
          <a:bodyPr/>
          <a:lstStyle/>
          <a:p>
            <a:fld id="{B8557CF5-9678-47F9-9B3F-FC35A2EE3346}" type="slidenum">
              <a:rPr lang="en-US" smtClean="0"/>
              <a:t>‹#›</a:t>
            </a:fld>
            <a:endParaRPr lang="en-US"/>
          </a:p>
        </p:txBody>
      </p:sp>
    </p:spTree>
    <p:extLst>
      <p:ext uri="{BB962C8B-B14F-4D97-AF65-F5344CB8AC3E}">
        <p14:creationId xmlns:p14="http://schemas.microsoft.com/office/powerpoint/2010/main" val="37037217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950F-95D5-BC37-E63D-1F59C94004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F638B5-9883-E990-E4C4-7EE7A5C4BE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36FD6-E597-869B-DE9B-20E1B1A226FE}"/>
              </a:ext>
            </a:extLst>
          </p:cNvPr>
          <p:cNvSpPr>
            <a:spLocks noGrp="1"/>
          </p:cNvSpPr>
          <p:nvPr>
            <p:ph type="dt" sz="half" idx="10"/>
          </p:nvPr>
        </p:nvSpPr>
        <p:spPr/>
        <p:txBody>
          <a:bodyPr/>
          <a:lstStyle/>
          <a:p>
            <a:fld id="{7D97FCB0-C154-4AC2-8FB1-CED0B549503C}" type="datetimeFigureOut">
              <a:rPr lang="en-US" smtClean="0"/>
              <a:t>5/30/2025</a:t>
            </a:fld>
            <a:endParaRPr lang="en-US"/>
          </a:p>
        </p:txBody>
      </p:sp>
      <p:sp>
        <p:nvSpPr>
          <p:cNvPr id="5" name="Footer Placeholder 4">
            <a:extLst>
              <a:ext uri="{FF2B5EF4-FFF2-40B4-BE49-F238E27FC236}">
                <a16:creationId xmlns:a16="http://schemas.microsoft.com/office/drawing/2014/main" id="{D271172E-EDCC-92AF-E81F-9358E24108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8989C1-D4C3-3AD2-8169-7579F61E110F}"/>
              </a:ext>
            </a:extLst>
          </p:cNvPr>
          <p:cNvSpPr>
            <a:spLocks noGrp="1"/>
          </p:cNvSpPr>
          <p:nvPr>
            <p:ph type="sldNum" sz="quarter" idx="12"/>
          </p:nvPr>
        </p:nvSpPr>
        <p:spPr/>
        <p:txBody>
          <a:bodyPr/>
          <a:lstStyle/>
          <a:p>
            <a:fld id="{B8557CF5-9678-47F9-9B3F-FC35A2EE3346}" type="slidenum">
              <a:rPr lang="en-US" smtClean="0"/>
              <a:t>‹#›</a:t>
            </a:fld>
            <a:endParaRPr lang="en-US"/>
          </a:p>
        </p:txBody>
      </p:sp>
    </p:spTree>
    <p:extLst>
      <p:ext uri="{BB962C8B-B14F-4D97-AF65-F5344CB8AC3E}">
        <p14:creationId xmlns:p14="http://schemas.microsoft.com/office/powerpoint/2010/main" val="26154857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8458E2-6268-B4F4-5159-8CF87E2D86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3A5D20-6D38-0900-45AA-2F96D314CC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9205BE-38B7-48D4-6192-25A52CBFEB31}"/>
              </a:ext>
            </a:extLst>
          </p:cNvPr>
          <p:cNvSpPr>
            <a:spLocks noGrp="1"/>
          </p:cNvSpPr>
          <p:nvPr>
            <p:ph type="dt" sz="half" idx="10"/>
          </p:nvPr>
        </p:nvSpPr>
        <p:spPr/>
        <p:txBody>
          <a:bodyPr/>
          <a:lstStyle/>
          <a:p>
            <a:fld id="{7D97FCB0-C154-4AC2-8FB1-CED0B549503C}" type="datetimeFigureOut">
              <a:rPr lang="en-US" smtClean="0"/>
              <a:t>5/30/2025</a:t>
            </a:fld>
            <a:endParaRPr lang="en-US"/>
          </a:p>
        </p:txBody>
      </p:sp>
      <p:sp>
        <p:nvSpPr>
          <p:cNvPr id="5" name="Footer Placeholder 4">
            <a:extLst>
              <a:ext uri="{FF2B5EF4-FFF2-40B4-BE49-F238E27FC236}">
                <a16:creationId xmlns:a16="http://schemas.microsoft.com/office/drawing/2014/main" id="{9465D2B9-23CB-6A40-A97F-45F1F71612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E0C934-911B-084F-A3A3-4142E1C66501}"/>
              </a:ext>
            </a:extLst>
          </p:cNvPr>
          <p:cNvSpPr>
            <a:spLocks noGrp="1"/>
          </p:cNvSpPr>
          <p:nvPr>
            <p:ph type="sldNum" sz="quarter" idx="12"/>
          </p:nvPr>
        </p:nvSpPr>
        <p:spPr/>
        <p:txBody>
          <a:bodyPr/>
          <a:lstStyle/>
          <a:p>
            <a:fld id="{B8557CF5-9678-47F9-9B3F-FC35A2EE3346}" type="slidenum">
              <a:rPr lang="en-US" smtClean="0"/>
              <a:t>‹#›</a:t>
            </a:fld>
            <a:endParaRPr lang="en-US"/>
          </a:p>
        </p:txBody>
      </p:sp>
    </p:spTree>
    <p:extLst>
      <p:ext uri="{BB962C8B-B14F-4D97-AF65-F5344CB8AC3E}">
        <p14:creationId xmlns:p14="http://schemas.microsoft.com/office/powerpoint/2010/main" val="2093972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B3247-06F2-F97E-C4EF-C65A3C3B07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6EA0FE-08CA-41F9-AE27-4EDFCFEE0E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480563-1B68-5B61-5067-8B59087A28D3}"/>
              </a:ext>
            </a:extLst>
          </p:cNvPr>
          <p:cNvSpPr>
            <a:spLocks noGrp="1"/>
          </p:cNvSpPr>
          <p:nvPr>
            <p:ph type="dt" sz="half" idx="10"/>
          </p:nvPr>
        </p:nvSpPr>
        <p:spPr/>
        <p:txBody>
          <a:bodyPr/>
          <a:lstStyle/>
          <a:p>
            <a:fld id="{981DCC2D-24E8-4D19-A3D4-BF5D7547EDA2}" type="datetimeFigureOut">
              <a:rPr lang="en-US" smtClean="0"/>
              <a:t>6/5/2025</a:t>
            </a:fld>
            <a:endParaRPr lang="en-US"/>
          </a:p>
        </p:txBody>
      </p:sp>
      <p:sp>
        <p:nvSpPr>
          <p:cNvPr id="5" name="Footer Placeholder 4">
            <a:extLst>
              <a:ext uri="{FF2B5EF4-FFF2-40B4-BE49-F238E27FC236}">
                <a16:creationId xmlns:a16="http://schemas.microsoft.com/office/drawing/2014/main" id="{FC745B79-57C8-7105-610D-27932C82AD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27D46F-CF8A-91FE-28BC-A508CEA0EDE1}"/>
              </a:ext>
            </a:extLst>
          </p:cNvPr>
          <p:cNvSpPr>
            <a:spLocks noGrp="1"/>
          </p:cNvSpPr>
          <p:nvPr>
            <p:ph type="sldNum" sz="quarter" idx="12"/>
          </p:nvPr>
        </p:nvSpPr>
        <p:spPr/>
        <p:txBody>
          <a:bodyPr/>
          <a:lstStyle/>
          <a:p>
            <a:fld id="{C43764C6-7476-4DDF-AE74-1E71E8908426}" type="slidenum">
              <a:rPr lang="en-US" smtClean="0"/>
              <a:t>‹#›</a:t>
            </a:fld>
            <a:endParaRPr lang="en-US"/>
          </a:p>
        </p:txBody>
      </p:sp>
    </p:spTree>
    <p:extLst>
      <p:ext uri="{BB962C8B-B14F-4D97-AF65-F5344CB8AC3E}">
        <p14:creationId xmlns:p14="http://schemas.microsoft.com/office/powerpoint/2010/main" val="3955481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F54DD-73F0-6F65-62DC-4635ECAE26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DE1CA3-73B0-D094-1CD4-5CD886F0CC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A5AC7C-DD07-2A3F-415E-3253DC5105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DC47B3-F991-786D-FA72-53116A231699}"/>
              </a:ext>
            </a:extLst>
          </p:cNvPr>
          <p:cNvSpPr>
            <a:spLocks noGrp="1"/>
          </p:cNvSpPr>
          <p:nvPr>
            <p:ph type="dt" sz="half" idx="10"/>
          </p:nvPr>
        </p:nvSpPr>
        <p:spPr/>
        <p:txBody>
          <a:bodyPr/>
          <a:lstStyle/>
          <a:p>
            <a:fld id="{981DCC2D-24E8-4D19-A3D4-BF5D7547EDA2}" type="datetimeFigureOut">
              <a:rPr lang="en-US" smtClean="0"/>
              <a:t>6/5/2025</a:t>
            </a:fld>
            <a:endParaRPr lang="en-US"/>
          </a:p>
        </p:txBody>
      </p:sp>
      <p:sp>
        <p:nvSpPr>
          <p:cNvPr id="6" name="Footer Placeholder 5">
            <a:extLst>
              <a:ext uri="{FF2B5EF4-FFF2-40B4-BE49-F238E27FC236}">
                <a16:creationId xmlns:a16="http://schemas.microsoft.com/office/drawing/2014/main" id="{68C6B2EE-E43F-F26A-8BB4-ACAB32653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55CFB4-74EB-C031-CC51-2B1F78AB8A8A}"/>
              </a:ext>
            </a:extLst>
          </p:cNvPr>
          <p:cNvSpPr>
            <a:spLocks noGrp="1"/>
          </p:cNvSpPr>
          <p:nvPr>
            <p:ph type="sldNum" sz="quarter" idx="12"/>
          </p:nvPr>
        </p:nvSpPr>
        <p:spPr/>
        <p:txBody>
          <a:bodyPr/>
          <a:lstStyle/>
          <a:p>
            <a:fld id="{C43764C6-7476-4DDF-AE74-1E71E8908426}" type="slidenum">
              <a:rPr lang="en-US" smtClean="0"/>
              <a:t>‹#›</a:t>
            </a:fld>
            <a:endParaRPr lang="en-US"/>
          </a:p>
        </p:txBody>
      </p:sp>
    </p:spTree>
    <p:extLst>
      <p:ext uri="{BB962C8B-B14F-4D97-AF65-F5344CB8AC3E}">
        <p14:creationId xmlns:p14="http://schemas.microsoft.com/office/powerpoint/2010/main" val="1429958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1E09A-EEDA-33F1-16C0-9C5547A89C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8FA44D-5D63-3A3C-742D-0F0579A331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ECAD1E-FF4B-9403-1197-F99D692800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6696D4-BDD9-E02A-2025-81959C3C18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FD43A2-9ADE-647A-114C-E9A3A26972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32E045-8EDC-B0D7-8431-F66BA73D5313}"/>
              </a:ext>
            </a:extLst>
          </p:cNvPr>
          <p:cNvSpPr>
            <a:spLocks noGrp="1"/>
          </p:cNvSpPr>
          <p:nvPr>
            <p:ph type="dt" sz="half" idx="10"/>
          </p:nvPr>
        </p:nvSpPr>
        <p:spPr/>
        <p:txBody>
          <a:bodyPr/>
          <a:lstStyle/>
          <a:p>
            <a:fld id="{981DCC2D-24E8-4D19-A3D4-BF5D7547EDA2}" type="datetimeFigureOut">
              <a:rPr lang="en-US" smtClean="0"/>
              <a:t>6/5/2025</a:t>
            </a:fld>
            <a:endParaRPr lang="en-US"/>
          </a:p>
        </p:txBody>
      </p:sp>
      <p:sp>
        <p:nvSpPr>
          <p:cNvPr id="8" name="Footer Placeholder 7">
            <a:extLst>
              <a:ext uri="{FF2B5EF4-FFF2-40B4-BE49-F238E27FC236}">
                <a16:creationId xmlns:a16="http://schemas.microsoft.com/office/drawing/2014/main" id="{22A35546-CA09-E9A6-3FB1-0CF24F3861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BD74DF-03B9-1520-119C-90941F868FAC}"/>
              </a:ext>
            </a:extLst>
          </p:cNvPr>
          <p:cNvSpPr>
            <a:spLocks noGrp="1"/>
          </p:cNvSpPr>
          <p:nvPr>
            <p:ph type="sldNum" sz="quarter" idx="12"/>
          </p:nvPr>
        </p:nvSpPr>
        <p:spPr/>
        <p:txBody>
          <a:bodyPr/>
          <a:lstStyle/>
          <a:p>
            <a:fld id="{C43764C6-7476-4DDF-AE74-1E71E8908426}" type="slidenum">
              <a:rPr lang="en-US" smtClean="0"/>
              <a:t>‹#›</a:t>
            </a:fld>
            <a:endParaRPr lang="en-US"/>
          </a:p>
        </p:txBody>
      </p:sp>
    </p:spTree>
    <p:extLst>
      <p:ext uri="{BB962C8B-B14F-4D97-AF65-F5344CB8AC3E}">
        <p14:creationId xmlns:p14="http://schemas.microsoft.com/office/powerpoint/2010/main" val="236646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28CFD-9206-95A9-59AB-AFAB50BC4B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266DD5-6EF1-1E31-D23A-A6909FA38B6D}"/>
              </a:ext>
            </a:extLst>
          </p:cNvPr>
          <p:cNvSpPr>
            <a:spLocks noGrp="1"/>
          </p:cNvSpPr>
          <p:nvPr>
            <p:ph type="dt" sz="half" idx="10"/>
          </p:nvPr>
        </p:nvSpPr>
        <p:spPr/>
        <p:txBody>
          <a:bodyPr/>
          <a:lstStyle/>
          <a:p>
            <a:fld id="{981DCC2D-24E8-4D19-A3D4-BF5D7547EDA2}" type="datetimeFigureOut">
              <a:rPr lang="en-US" smtClean="0"/>
              <a:t>6/5/2025</a:t>
            </a:fld>
            <a:endParaRPr lang="en-US"/>
          </a:p>
        </p:txBody>
      </p:sp>
      <p:sp>
        <p:nvSpPr>
          <p:cNvPr id="4" name="Footer Placeholder 3">
            <a:extLst>
              <a:ext uri="{FF2B5EF4-FFF2-40B4-BE49-F238E27FC236}">
                <a16:creationId xmlns:a16="http://schemas.microsoft.com/office/drawing/2014/main" id="{466FF069-A9FC-97D1-F70C-209577DC79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0D5C1B-48C8-AE90-6AD5-38E310867836}"/>
              </a:ext>
            </a:extLst>
          </p:cNvPr>
          <p:cNvSpPr>
            <a:spLocks noGrp="1"/>
          </p:cNvSpPr>
          <p:nvPr>
            <p:ph type="sldNum" sz="quarter" idx="12"/>
          </p:nvPr>
        </p:nvSpPr>
        <p:spPr/>
        <p:txBody>
          <a:bodyPr/>
          <a:lstStyle/>
          <a:p>
            <a:fld id="{C43764C6-7476-4DDF-AE74-1E71E8908426}" type="slidenum">
              <a:rPr lang="en-US" smtClean="0"/>
              <a:t>‹#›</a:t>
            </a:fld>
            <a:endParaRPr lang="en-US"/>
          </a:p>
        </p:txBody>
      </p:sp>
    </p:spTree>
    <p:extLst>
      <p:ext uri="{BB962C8B-B14F-4D97-AF65-F5344CB8AC3E}">
        <p14:creationId xmlns:p14="http://schemas.microsoft.com/office/powerpoint/2010/main" val="3058592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DA9376-8E41-4232-6E12-F5ABDCE21906}"/>
              </a:ext>
            </a:extLst>
          </p:cNvPr>
          <p:cNvSpPr>
            <a:spLocks noGrp="1"/>
          </p:cNvSpPr>
          <p:nvPr>
            <p:ph type="dt" sz="half" idx="10"/>
          </p:nvPr>
        </p:nvSpPr>
        <p:spPr/>
        <p:txBody>
          <a:bodyPr/>
          <a:lstStyle/>
          <a:p>
            <a:fld id="{981DCC2D-24E8-4D19-A3D4-BF5D7547EDA2}" type="datetimeFigureOut">
              <a:rPr lang="en-US" smtClean="0"/>
              <a:t>6/5/2025</a:t>
            </a:fld>
            <a:endParaRPr lang="en-US"/>
          </a:p>
        </p:txBody>
      </p:sp>
      <p:sp>
        <p:nvSpPr>
          <p:cNvPr id="3" name="Footer Placeholder 2">
            <a:extLst>
              <a:ext uri="{FF2B5EF4-FFF2-40B4-BE49-F238E27FC236}">
                <a16:creationId xmlns:a16="http://schemas.microsoft.com/office/drawing/2014/main" id="{18F7946F-B5B7-0D7D-B33A-D88C0A9145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E3B08F-DB51-4076-59AF-1F42EC637339}"/>
              </a:ext>
            </a:extLst>
          </p:cNvPr>
          <p:cNvSpPr>
            <a:spLocks noGrp="1"/>
          </p:cNvSpPr>
          <p:nvPr>
            <p:ph type="sldNum" sz="quarter" idx="12"/>
          </p:nvPr>
        </p:nvSpPr>
        <p:spPr/>
        <p:txBody>
          <a:bodyPr/>
          <a:lstStyle/>
          <a:p>
            <a:fld id="{C43764C6-7476-4DDF-AE74-1E71E8908426}" type="slidenum">
              <a:rPr lang="en-US" smtClean="0"/>
              <a:t>‹#›</a:t>
            </a:fld>
            <a:endParaRPr lang="en-US"/>
          </a:p>
        </p:txBody>
      </p:sp>
    </p:spTree>
    <p:extLst>
      <p:ext uri="{BB962C8B-B14F-4D97-AF65-F5344CB8AC3E}">
        <p14:creationId xmlns:p14="http://schemas.microsoft.com/office/powerpoint/2010/main" val="3394323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1DC5-180A-61D5-578D-1C9C59220E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3EF8B6-3529-F466-FABE-25A59C4D63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2DE358-B9C9-78F8-ACB2-B57A844738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9DE992-C717-FAB6-E5A3-AD233807B6FB}"/>
              </a:ext>
            </a:extLst>
          </p:cNvPr>
          <p:cNvSpPr>
            <a:spLocks noGrp="1"/>
          </p:cNvSpPr>
          <p:nvPr>
            <p:ph type="dt" sz="half" idx="10"/>
          </p:nvPr>
        </p:nvSpPr>
        <p:spPr/>
        <p:txBody>
          <a:bodyPr/>
          <a:lstStyle/>
          <a:p>
            <a:fld id="{981DCC2D-24E8-4D19-A3D4-BF5D7547EDA2}" type="datetimeFigureOut">
              <a:rPr lang="en-US" smtClean="0"/>
              <a:t>6/5/2025</a:t>
            </a:fld>
            <a:endParaRPr lang="en-US"/>
          </a:p>
        </p:txBody>
      </p:sp>
      <p:sp>
        <p:nvSpPr>
          <p:cNvPr id="6" name="Footer Placeholder 5">
            <a:extLst>
              <a:ext uri="{FF2B5EF4-FFF2-40B4-BE49-F238E27FC236}">
                <a16:creationId xmlns:a16="http://schemas.microsoft.com/office/drawing/2014/main" id="{1C8B467A-2C84-E1DD-DFCF-4615F9DEF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8FE34A-6313-C1D4-0427-9F23C4963FB0}"/>
              </a:ext>
            </a:extLst>
          </p:cNvPr>
          <p:cNvSpPr>
            <a:spLocks noGrp="1"/>
          </p:cNvSpPr>
          <p:nvPr>
            <p:ph type="sldNum" sz="quarter" idx="12"/>
          </p:nvPr>
        </p:nvSpPr>
        <p:spPr/>
        <p:txBody>
          <a:bodyPr/>
          <a:lstStyle/>
          <a:p>
            <a:fld id="{C43764C6-7476-4DDF-AE74-1E71E8908426}" type="slidenum">
              <a:rPr lang="en-US" smtClean="0"/>
              <a:t>‹#›</a:t>
            </a:fld>
            <a:endParaRPr lang="en-US"/>
          </a:p>
        </p:txBody>
      </p:sp>
    </p:spTree>
    <p:extLst>
      <p:ext uri="{BB962C8B-B14F-4D97-AF65-F5344CB8AC3E}">
        <p14:creationId xmlns:p14="http://schemas.microsoft.com/office/powerpoint/2010/main" val="3881334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199F-0A74-AE78-6FB3-41EDA8B9A5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7624ED-15BE-91F9-B03A-92AF225614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D159CD-E476-003A-C149-A260F5775E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D7BAFB-D2B7-811A-1E5A-4E9C125831DF}"/>
              </a:ext>
            </a:extLst>
          </p:cNvPr>
          <p:cNvSpPr>
            <a:spLocks noGrp="1"/>
          </p:cNvSpPr>
          <p:nvPr>
            <p:ph type="dt" sz="half" idx="10"/>
          </p:nvPr>
        </p:nvSpPr>
        <p:spPr/>
        <p:txBody>
          <a:bodyPr/>
          <a:lstStyle/>
          <a:p>
            <a:fld id="{981DCC2D-24E8-4D19-A3D4-BF5D7547EDA2}" type="datetimeFigureOut">
              <a:rPr lang="en-US" smtClean="0"/>
              <a:t>6/5/2025</a:t>
            </a:fld>
            <a:endParaRPr lang="en-US"/>
          </a:p>
        </p:txBody>
      </p:sp>
      <p:sp>
        <p:nvSpPr>
          <p:cNvPr id="6" name="Footer Placeholder 5">
            <a:extLst>
              <a:ext uri="{FF2B5EF4-FFF2-40B4-BE49-F238E27FC236}">
                <a16:creationId xmlns:a16="http://schemas.microsoft.com/office/drawing/2014/main" id="{B9936339-6DDD-5250-211F-7CA3660EEF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3E1574-9A87-97B2-FCF9-94B8A3624823}"/>
              </a:ext>
            </a:extLst>
          </p:cNvPr>
          <p:cNvSpPr>
            <a:spLocks noGrp="1"/>
          </p:cNvSpPr>
          <p:nvPr>
            <p:ph type="sldNum" sz="quarter" idx="12"/>
          </p:nvPr>
        </p:nvSpPr>
        <p:spPr/>
        <p:txBody>
          <a:bodyPr/>
          <a:lstStyle/>
          <a:p>
            <a:fld id="{C43764C6-7476-4DDF-AE74-1E71E8908426}" type="slidenum">
              <a:rPr lang="en-US" smtClean="0"/>
              <a:t>‹#›</a:t>
            </a:fld>
            <a:endParaRPr lang="en-US"/>
          </a:p>
        </p:txBody>
      </p:sp>
    </p:spTree>
    <p:extLst>
      <p:ext uri="{BB962C8B-B14F-4D97-AF65-F5344CB8AC3E}">
        <p14:creationId xmlns:p14="http://schemas.microsoft.com/office/powerpoint/2010/main" val="828387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EC6C6E-FACC-4737-DA84-4933F83679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D3C38-1D60-0BB4-765D-DF524761AD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72A44-EDB5-51A5-814A-47EBF2AEBC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81DCC2D-24E8-4D19-A3D4-BF5D7547EDA2}" type="datetimeFigureOut">
              <a:rPr lang="en-US" smtClean="0"/>
              <a:t>6/5/2025</a:t>
            </a:fld>
            <a:endParaRPr lang="en-US"/>
          </a:p>
        </p:txBody>
      </p:sp>
      <p:sp>
        <p:nvSpPr>
          <p:cNvPr id="5" name="Footer Placeholder 4">
            <a:extLst>
              <a:ext uri="{FF2B5EF4-FFF2-40B4-BE49-F238E27FC236}">
                <a16:creationId xmlns:a16="http://schemas.microsoft.com/office/drawing/2014/main" id="{9A304F52-E9AF-55DC-F905-B07D0BB091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5CB978E-8C5A-D991-BC3F-55C82CAC0E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43764C6-7476-4DDF-AE74-1E71E8908426}" type="slidenum">
              <a:rPr lang="en-US" smtClean="0"/>
              <a:t>‹#›</a:t>
            </a:fld>
            <a:endParaRPr lang="en-US"/>
          </a:p>
        </p:txBody>
      </p:sp>
    </p:spTree>
    <p:extLst>
      <p:ext uri="{BB962C8B-B14F-4D97-AF65-F5344CB8AC3E}">
        <p14:creationId xmlns:p14="http://schemas.microsoft.com/office/powerpoint/2010/main" val="1986214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8784C3-1790-12B5-E837-F108EF8B2D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8925C-5DD3-0B3F-3153-C8088EB3F8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36B0A-DA2A-87FB-E81D-BF5F2B7395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D97FCB0-C154-4AC2-8FB1-CED0B549503C}" type="datetimeFigureOut">
              <a:rPr lang="en-US" smtClean="0"/>
              <a:t>5/30/2025</a:t>
            </a:fld>
            <a:endParaRPr lang="en-US"/>
          </a:p>
        </p:txBody>
      </p:sp>
      <p:sp>
        <p:nvSpPr>
          <p:cNvPr id="5" name="Footer Placeholder 4">
            <a:extLst>
              <a:ext uri="{FF2B5EF4-FFF2-40B4-BE49-F238E27FC236}">
                <a16:creationId xmlns:a16="http://schemas.microsoft.com/office/drawing/2014/main" id="{F4DEB7BD-9500-39CF-AF68-35BB85FCA4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83174DC-2A0A-E174-D33C-5F9264B14B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557CF5-9678-47F9-9B3F-FC35A2EE3346}" type="slidenum">
              <a:rPr lang="en-US" smtClean="0"/>
              <a:t>‹#›</a:t>
            </a:fld>
            <a:endParaRPr lang="en-US"/>
          </a:p>
        </p:txBody>
      </p:sp>
    </p:spTree>
    <p:extLst>
      <p:ext uri="{BB962C8B-B14F-4D97-AF65-F5344CB8AC3E}">
        <p14:creationId xmlns:p14="http://schemas.microsoft.com/office/powerpoint/2010/main" val="24756767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7" Type="http://schemas.openxmlformats.org/officeDocument/2006/relationships/image" Target="../media/image18.gif"/><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rc.virginia.edu/"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12.xml"/><Relationship Id="rId1" Type="http://schemas.openxmlformats.org/officeDocument/2006/relationships/video" Target="https://www.youtube.com/embed/vapJRr6gAds?feature=oembed"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video" Target="https://www.youtube.com/embed/vapJRr6gAds?start=2193&amp;feature=oembed"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51.gif"/></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grpSp>
        <p:nvGrpSpPr>
          <p:cNvPr id="14" name="Group 1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Freeform: Shape 1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Freeform: Shape 1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Freeform: Shape 2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2" name="Title 1">
            <a:extLst>
              <a:ext uri="{FF2B5EF4-FFF2-40B4-BE49-F238E27FC236}">
                <a16:creationId xmlns:a16="http://schemas.microsoft.com/office/drawing/2014/main" id="{A493C7D5-9357-0BE6-37B8-E0C51C8AF3CB}"/>
              </a:ext>
            </a:extLst>
          </p:cNvPr>
          <p:cNvSpPr>
            <a:spLocks noGrp="1"/>
          </p:cNvSpPr>
          <p:nvPr>
            <p:ph type="ctrTitle"/>
          </p:nvPr>
        </p:nvSpPr>
        <p:spPr>
          <a:xfrm>
            <a:off x="816797" y="666352"/>
            <a:ext cx="10558405" cy="3044335"/>
          </a:xfrm>
        </p:spPr>
        <p:txBody>
          <a:bodyPr anchor="b">
            <a:normAutofit/>
          </a:bodyPr>
          <a:lstStyle/>
          <a:p>
            <a:r>
              <a:rPr lang="en-US" sz="4800" dirty="0">
                <a:solidFill>
                  <a:schemeClr val="bg1"/>
                </a:solidFill>
              </a:rPr>
              <a:t>UVA Brainhack!</a:t>
            </a:r>
          </a:p>
        </p:txBody>
      </p:sp>
      <p:sp>
        <p:nvSpPr>
          <p:cNvPr id="3" name="Subtitle 2">
            <a:extLst>
              <a:ext uri="{FF2B5EF4-FFF2-40B4-BE49-F238E27FC236}">
                <a16:creationId xmlns:a16="http://schemas.microsoft.com/office/drawing/2014/main" id="{D9BB5031-D951-D78E-CF2A-18BF4B0D5F10}"/>
              </a:ext>
            </a:extLst>
          </p:cNvPr>
          <p:cNvSpPr>
            <a:spLocks noGrp="1"/>
          </p:cNvSpPr>
          <p:nvPr>
            <p:ph type="subTitle" idx="1"/>
          </p:nvPr>
        </p:nvSpPr>
        <p:spPr>
          <a:xfrm>
            <a:off x="789708" y="3866064"/>
            <a:ext cx="10558405" cy="2234485"/>
          </a:xfrm>
        </p:spPr>
        <p:txBody>
          <a:bodyPr anchor="t">
            <a:normAutofit/>
          </a:bodyPr>
          <a:lstStyle/>
          <a:p>
            <a:r>
              <a:rPr lang="en-US" dirty="0">
                <a:solidFill>
                  <a:schemeClr val="bg1"/>
                </a:solidFill>
              </a:rPr>
              <a:t>===== Week 2 =====</a:t>
            </a:r>
          </a:p>
          <a:p>
            <a:r>
              <a:rPr lang="en-US" dirty="0">
                <a:solidFill>
                  <a:schemeClr val="bg1"/>
                </a:solidFill>
              </a:rPr>
              <a:t>6/6/2025</a:t>
            </a:r>
          </a:p>
        </p:txBody>
      </p:sp>
      <p:grpSp>
        <p:nvGrpSpPr>
          <p:cNvPr id="34" name="Group 33">
            <a:extLst>
              <a:ext uri="{FF2B5EF4-FFF2-40B4-BE49-F238E27FC236}">
                <a16:creationId xmlns:a16="http://schemas.microsoft.com/office/drawing/2014/main" id="{A6354C4B-A321-2406-7D6C-7EB884DDCC2C}"/>
              </a:ext>
            </a:extLst>
          </p:cNvPr>
          <p:cNvGrpSpPr/>
          <p:nvPr/>
        </p:nvGrpSpPr>
        <p:grpSpPr>
          <a:xfrm>
            <a:off x="110703" y="49488"/>
            <a:ext cx="11995595" cy="6441663"/>
            <a:chOff x="110703" y="49488"/>
            <a:chExt cx="11995595" cy="6441663"/>
          </a:xfrm>
        </p:grpSpPr>
        <p:pic>
          <p:nvPicPr>
            <p:cNvPr id="4" name="Picture 2">
              <a:extLst>
                <a:ext uri="{FF2B5EF4-FFF2-40B4-BE49-F238E27FC236}">
                  <a16:creationId xmlns:a16="http://schemas.microsoft.com/office/drawing/2014/main" id="{2144F7E5-A3DE-C3B4-B75A-D4849B684F7A}"/>
                </a:ext>
              </a:extLst>
            </p:cNvPr>
            <p:cNvPicPr>
              <a:picLocks noChangeAspect="1" noChangeArrowheads="1"/>
            </p:cNvPicPr>
            <p:nvPr/>
          </p:nvPicPr>
          <p:blipFill rotWithShape="1">
            <a:blip r:embed="rId2">
              <a:alphaModFix amt="5000"/>
              <a:extLst>
                <a:ext uri="{28A0092B-C50C-407E-A947-70E740481C1C}">
                  <a14:useLocalDpi xmlns:a14="http://schemas.microsoft.com/office/drawing/2010/main" val="0"/>
                </a:ext>
              </a:extLst>
            </a:blip>
            <a:srcRect t="1" b="975"/>
            <a:stretch>
              <a:fillRect/>
            </a:stretch>
          </p:blipFill>
          <p:spPr bwMode="auto">
            <a:xfrm flipH="1">
              <a:off x="3969542" y="1880350"/>
              <a:ext cx="4651538" cy="46061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7928141-054E-BD22-A501-161BE96F1BB2}"/>
                </a:ext>
              </a:extLst>
            </p:cNvPr>
            <p:cNvPicPr>
              <a:picLocks noChangeAspect="1" noChangeArrowheads="1"/>
            </p:cNvPicPr>
            <p:nvPr/>
          </p:nvPicPr>
          <p:blipFill rotWithShape="1">
            <a:blip r:embed="rId2">
              <a:alphaModFix amt="5000"/>
              <a:extLst>
                <a:ext uri="{28A0092B-C50C-407E-A947-70E740481C1C}">
                  <a14:useLocalDpi xmlns:a14="http://schemas.microsoft.com/office/drawing/2010/main" val="0"/>
                </a:ext>
              </a:extLst>
            </a:blip>
            <a:srcRect t="1" b="975"/>
            <a:stretch>
              <a:fillRect/>
            </a:stretch>
          </p:blipFill>
          <p:spPr bwMode="auto">
            <a:xfrm>
              <a:off x="3476244" y="5139447"/>
              <a:ext cx="1360344" cy="1347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F21624BD-DEFD-549C-EE49-339704C18611}"/>
                </a:ext>
              </a:extLst>
            </p:cNvPr>
            <p:cNvPicPr>
              <a:picLocks noChangeAspect="1" noChangeArrowheads="1"/>
            </p:cNvPicPr>
            <p:nvPr/>
          </p:nvPicPr>
          <p:blipFill rotWithShape="1">
            <a:blip r:embed="rId2">
              <a:alphaModFix amt="5000"/>
              <a:extLst>
                <a:ext uri="{28A0092B-C50C-407E-A947-70E740481C1C}">
                  <a14:useLocalDpi xmlns:a14="http://schemas.microsoft.com/office/drawing/2010/main" val="0"/>
                </a:ext>
              </a:extLst>
            </a:blip>
            <a:srcRect t="1" b="975"/>
            <a:stretch>
              <a:fillRect/>
            </a:stretch>
          </p:blipFill>
          <p:spPr bwMode="auto">
            <a:xfrm flipH="1">
              <a:off x="2750734" y="3594575"/>
              <a:ext cx="1460214" cy="14459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6B52F817-82BE-23EC-0964-310D34AEBD86}"/>
                </a:ext>
              </a:extLst>
            </p:cNvPr>
            <p:cNvPicPr>
              <a:picLocks noChangeAspect="1" noChangeArrowheads="1"/>
            </p:cNvPicPr>
            <p:nvPr/>
          </p:nvPicPr>
          <p:blipFill rotWithShape="1">
            <a:blip r:embed="rId2">
              <a:alphaModFix amt="5000"/>
              <a:extLst>
                <a:ext uri="{28A0092B-C50C-407E-A947-70E740481C1C}">
                  <a14:useLocalDpi xmlns:a14="http://schemas.microsoft.com/office/drawing/2010/main" val="0"/>
                </a:ext>
              </a:extLst>
            </a:blip>
            <a:srcRect t="1" b="975"/>
            <a:stretch>
              <a:fillRect/>
            </a:stretch>
          </p:blipFill>
          <p:spPr bwMode="auto">
            <a:xfrm>
              <a:off x="375396" y="3183805"/>
              <a:ext cx="2354756" cy="23317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5186EF19-31E3-3BF4-4499-6329F183C1FA}"/>
                </a:ext>
              </a:extLst>
            </p:cNvPr>
            <p:cNvPicPr>
              <a:picLocks noChangeAspect="1" noChangeArrowheads="1"/>
            </p:cNvPicPr>
            <p:nvPr/>
          </p:nvPicPr>
          <p:blipFill rotWithShape="1">
            <a:blip r:embed="rId2">
              <a:alphaModFix amt="5000"/>
              <a:extLst>
                <a:ext uri="{28A0092B-C50C-407E-A947-70E740481C1C}">
                  <a14:useLocalDpi xmlns:a14="http://schemas.microsoft.com/office/drawing/2010/main" val="0"/>
                </a:ext>
              </a:extLst>
            </a:blip>
            <a:srcRect t="1" b="975"/>
            <a:stretch>
              <a:fillRect/>
            </a:stretch>
          </p:blipFill>
          <p:spPr bwMode="auto">
            <a:xfrm>
              <a:off x="110703" y="1122597"/>
              <a:ext cx="1242102" cy="12299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6FD863E0-829E-4606-63D8-A25D9164B7E4}"/>
                </a:ext>
              </a:extLst>
            </p:cNvPr>
            <p:cNvPicPr>
              <a:picLocks noChangeAspect="1" noChangeArrowheads="1"/>
            </p:cNvPicPr>
            <p:nvPr/>
          </p:nvPicPr>
          <p:blipFill rotWithShape="1">
            <a:blip r:embed="rId2">
              <a:alphaModFix amt="5000"/>
              <a:extLst>
                <a:ext uri="{28A0092B-C50C-407E-A947-70E740481C1C}">
                  <a14:useLocalDpi xmlns:a14="http://schemas.microsoft.com/office/drawing/2010/main" val="0"/>
                </a:ext>
              </a:extLst>
            </a:blip>
            <a:srcRect t="1" b="975"/>
            <a:stretch>
              <a:fillRect/>
            </a:stretch>
          </p:blipFill>
          <p:spPr bwMode="auto">
            <a:xfrm flipH="1">
              <a:off x="1597155" y="49488"/>
              <a:ext cx="1933784" cy="191492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5829CFD8-D81A-7AF1-04D7-E416B33A2F84}"/>
                </a:ext>
              </a:extLst>
            </p:cNvPr>
            <p:cNvPicPr>
              <a:picLocks noChangeAspect="1" noChangeArrowheads="1"/>
            </p:cNvPicPr>
            <p:nvPr/>
          </p:nvPicPr>
          <p:blipFill rotWithShape="1">
            <a:blip r:embed="rId2">
              <a:alphaModFix amt="5000"/>
              <a:extLst>
                <a:ext uri="{28A0092B-C50C-407E-A947-70E740481C1C}">
                  <a14:useLocalDpi xmlns:a14="http://schemas.microsoft.com/office/drawing/2010/main" val="0"/>
                </a:ext>
              </a:extLst>
            </a:blip>
            <a:srcRect t="1" b="975"/>
            <a:stretch>
              <a:fillRect/>
            </a:stretch>
          </p:blipFill>
          <p:spPr bwMode="auto">
            <a:xfrm>
              <a:off x="2720896" y="2119790"/>
              <a:ext cx="1205645" cy="11938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81ECEA6B-DD5B-2267-2284-016B8FB1E92A}"/>
                </a:ext>
              </a:extLst>
            </p:cNvPr>
            <p:cNvPicPr>
              <a:picLocks noChangeAspect="1" noChangeArrowheads="1"/>
            </p:cNvPicPr>
            <p:nvPr/>
          </p:nvPicPr>
          <p:blipFill rotWithShape="1">
            <a:blip r:embed="rId2">
              <a:alphaModFix amt="5000"/>
              <a:extLst>
                <a:ext uri="{28A0092B-C50C-407E-A947-70E740481C1C}">
                  <a14:useLocalDpi xmlns:a14="http://schemas.microsoft.com/office/drawing/2010/main" val="0"/>
                </a:ext>
              </a:extLst>
            </a:blip>
            <a:srcRect t="1" b="975"/>
            <a:stretch>
              <a:fillRect/>
            </a:stretch>
          </p:blipFill>
          <p:spPr bwMode="auto">
            <a:xfrm>
              <a:off x="4014376" y="1684198"/>
              <a:ext cx="620864" cy="61480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AD4023EC-E81F-6627-D025-83E80B14FF6D}"/>
                </a:ext>
              </a:extLst>
            </p:cNvPr>
            <p:cNvPicPr>
              <a:picLocks noChangeAspect="1" noChangeArrowheads="1"/>
            </p:cNvPicPr>
            <p:nvPr/>
          </p:nvPicPr>
          <p:blipFill rotWithShape="1">
            <a:blip r:embed="rId2">
              <a:alphaModFix amt="5000"/>
              <a:extLst>
                <a:ext uri="{28A0092B-C50C-407E-A947-70E740481C1C}">
                  <a14:useLocalDpi xmlns:a14="http://schemas.microsoft.com/office/drawing/2010/main" val="0"/>
                </a:ext>
              </a:extLst>
            </a:blip>
            <a:srcRect t="1" b="975"/>
            <a:stretch>
              <a:fillRect/>
            </a:stretch>
          </p:blipFill>
          <p:spPr bwMode="auto">
            <a:xfrm flipH="1">
              <a:off x="1330527" y="2120264"/>
              <a:ext cx="873353" cy="8648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01BBE522-8701-2265-A668-C58A02E1D3F2}"/>
                </a:ext>
              </a:extLst>
            </p:cNvPr>
            <p:cNvPicPr>
              <a:picLocks noChangeAspect="1" noChangeArrowheads="1"/>
            </p:cNvPicPr>
            <p:nvPr/>
          </p:nvPicPr>
          <p:blipFill rotWithShape="1">
            <a:blip r:embed="rId2">
              <a:alphaModFix amt="5000"/>
              <a:extLst>
                <a:ext uri="{28A0092B-C50C-407E-A947-70E740481C1C}">
                  <a14:useLocalDpi xmlns:a14="http://schemas.microsoft.com/office/drawing/2010/main" val="0"/>
                </a:ext>
              </a:extLst>
            </a:blip>
            <a:srcRect t="1" b="975"/>
            <a:stretch>
              <a:fillRect/>
            </a:stretch>
          </p:blipFill>
          <p:spPr bwMode="auto">
            <a:xfrm>
              <a:off x="8356801" y="1150710"/>
              <a:ext cx="1610592" cy="159488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2EB0F1FA-6FF9-4CC7-65E7-9B21AC2FD761}"/>
                </a:ext>
              </a:extLst>
            </p:cNvPr>
            <p:cNvPicPr>
              <a:picLocks noChangeAspect="1" noChangeArrowheads="1"/>
            </p:cNvPicPr>
            <p:nvPr/>
          </p:nvPicPr>
          <p:blipFill rotWithShape="1">
            <a:blip r:embed="rId2">
              <a:alphaModFix amt="5000"/>
              <a:extLst>
                <a:ext uri="{28A0092B-C50C-407E-A947-70E740481C1C}">
                  <a14:useLocalDpi xmlns:a14="http://schemas.microsoft.com/office/drawing/2010/main" val="0"/>
                </a:ext>
              </a:extLst>
            </a:blip>
            <a:srcRect t="1" b="975"/>
            <a:stretch>
              <a:fillRect/>
            </a:stretch>
          </p:blipFill>
          <p:spPr bwMode="auto">
            <a:xfrm>
              <a:off x="9816480" y="169770"/>
              <a:ext cx="1064045" cy="10536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03D8D9A5-BF5A-BEAB-2787-489E3E017558}"/>
                </a:ext>
              </a:extLst>
            </p:cNvPr>
            <p:cNvPicPr>
              <a:picLocks noChangeAspect="1" noChangeArrowheads="1"/>
            </p:cNvPicPr>
            <p:nvPr/>
          </p:nvPicPr>
          <p:blipFill rotWithShape="1">
            <a:blip r:embed="rId2">
              <a:alphaModFix amt="5000"/>
              <a:extLst>
                <a:ext uri="{28A0092B-C50C-407E-A947-70E740481C1C}">
                  <a14:useLocalDpi xmlns:a14="http://schemas.microsoft.com/office/drawing/2010/main" val="0"/>
                </a:ext>
              </a:extLst>
            </a:blip>
            <a:srcRect t="1" b="975"/>
            <a:stretch>
              <a:fillRect/>
            </a:stretch>
          </p:blipFill>
          <p:spPr bwMode="auto">
            <a:xfrm flipH="1">
              <a:off x="9905375" y="2162381"/>
              <a:ext cx="1014697" cy="100480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545F69C3-08C3-C3EA-5D47-B9EFC2AAE785}"/>
                </a:ext>
              </a:extLst>
            </p:cNvPr>
            <p:cNvPicPr>
              <a:picLocks noChangeAspect="1" noChangeArrowheads="1"/>
            </p:cNvPicPr>
            <p:nvPr/>
          </p:nvPicPr>
          <p:blipFill rotWithShape="1">
            <a:blip r:embed="rId2">
              <a:alphaModFix amt="5000"/>
              <a:extLst>
                <a:ext uri="{28A0092B-C50C-407E-A947-70E740481C1C}">
                  <a14:useLocalDpi xmlns:a14="http://schemas.microsoft.com/office/drawing/2010/main" val="0"/>
                </a:ext>
              </a:extLst>
            </a:blip>
            <a:srcRect t="1" b="975"/>
            <a:stretch>
              <a:fillRect/>
            </a:stretch>
          </p:blipFill>
          <p:spPr bwMode="auto">
            <a:xfrm flipH="1">
              <a:off x="8141249" y="3010732"/>
              <a:ext cx="844774" cy="83653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D7383249-1E68-FDB7-B515-0CC7180F0C23}"/>
                </a:ext>
              </a:extLst>
            </p:cNvPr>
            <p:cNvPicPr>
              <a:picLocks noChangeAspect="1" noChangeArrowheads="1"/>
            </p:cNvPicPr>
            <p:nvPr/>
          </p:nvPicPr>
          <p:blipFill rotWithShape="1">
            <a:blip r:embed="rId2">
              <a:alphaModFix amt="5000"/>
              <a:extLst>
                <a:ext uri="{28A0092B-C50C-407E-A947-70E740481C1C}">
                  <a14:useLocalDpi xmlns:a14="http://schemas.microsoft.com/office/drawing/2010/main" val="0"/>
                </a:ext>
              </a:extLst>
            </a:blip>
            <a:srcRect t="1" b="975"/>
            <a:stretch>
              <a:fillRect/>
            </a:stretch>
          </p:blipFill>
          <p:spPr bwMode="auto">
            <a:xfrm>
              <a:off x="10135975" y="4540042"/>
              <a:ext cx="1970323" cy="195110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CA5ADDA8-A3CE-C5BA-ACF9-B4E28EE4E09B}"/>
                </a:ext>
              </a:extLst>
            </p:cNvPr>
            <p:cNvPicPr>
              <a:picLocks noChangeAspect="1" noChangeArrowheads="1"/>
            </p:cNvPicPr>
            <p:nvPr/>
          </p:nvPicPr>
          <p:blipFill rotWithShape="1">
            <a:blip r:embed="rId2">
              <a:alphaModFix amt="5000"/>
              <a:extLst>
                <a:ext uri="{28A0092B-C50C-407E-A947-70E740481C1C}">
                  <a14:useLocalDpi xmlns:a14="http://schemas.microsoft.com/office/drawing/2010/main" val="0"/>
                </a:ext>
              </a:extLst>
            </a:blip>
            <a:srcRect t="1" b="975"/>
            <a:stretch>
              <a:fillRect/>
            </a:stretch>
          </p:blipFill>
          <p:spPr bwMode="auto">
            <a:xfrm flipH="1">
              <a:off x="8240783" y="5124462"/>
              <a:ext cx="1360345" cy="134707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99A36D67-C077-E252-A4BC-0C9842E67BD5}"/>
                </a:ext>
              </a:extLst>
            </p:cNvPr>
            <p:cNvPicPr>
              <a:picLocks noChangeAspect="1" noChangeArrowheads="1"/>
            </p:cNvPicPr>
            <p:nvPr/>
          </p:nvPicPr>
          <p:blipFill rotWithShape="1">
            <a:blip r:embed="rId2">
              <a:alphaModFix amt="5000"/>
              <a:extLst>
                <a:ext uri="{28A0092B-C50C-407E-A947-70E740481C1C}">
                  <a14:useLocalDpi xmlns:a14="http://schemas.microsoft.com/office/drawing/2010/main" val="0"/>
                </a:ext>
              </a:extLst>
            </a:blip>
            <a:srcRect t="1" b="975"/>
            <a:stretch>
              <a:fillRect/>
            </a:stretch>
          </p:blipFill>
          <p:spPr bwMode="auto">
            <a:xfrm>
              <a:off x="10763153" y="3010732"/>
              <a:ext cx="1320626" cy="13077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F84C7FEE-0431-655A-E762-902A736117F0}"/>
                </a:ext>
              </a:extLst>
            </p:cNvPr>
            <p:cNvPicPr>
              <a:picLocks noChangeAspect="1" noChangeArrowheads="1"/>
            </p:cNvPicPr>
            <p:nvPr/>
          </p:nvPicPr>
          <p:blipFill rotWithShape="1">
            <a:blip r:embed="rId2">
              <a:alphaModFix amt="5000"/>
              <a:extLst>
                <a:ext uri="{28A0092B-C50C-407E-A947-70E740481C1C}">
                  <a14:useLocalDpi xmlns:a14="http://schemas.microsoft.com/office/drawing/2010/main" val="0"/>
                </a:ext>
              </a:extLst>
            </a:blip>
            <a:srcRect t="1" b="975"/>
            <a:stretch>
              <a:fillRect/>
            </a:stretch>
          </p:blipFill>
          <p:spPr bwMode="auto">
            <a:xfrm>
              <a:off x="8950335" y="3479528"/>
              <a:ext cx="1483563" cy="146909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2325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lt">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0" nodeType="withEffect">
                                  <p:stCondLst>
                                    <p:cond delay="1000"/>
                                  </p:stCondLst>
                                  <p:iterate type="lt">
                                    <p:tmPct val="15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750"/>
                                        <p:tgtEl>
                                          <p:spTgt spid="3">
                                            <p:txEl>
                                              <p:pRg st="1" end="1"/>
                                            </p:txEl>
                                          </p:spTgt>
                                        </p:tgtEl>
                                      </p:cBhvr>
                                    </p:animEffect>
                                  </p:childTnLst>
                                </p:cTn>
                              </p:par>
                              <p:par>
                                <p:cTn id="14" presetID="34" presetClass="emph" presetSubtype="0" repeatCount="indefinite" fill="hold" grpId="1" nodeType="withEffect">
                                  <p:stCondLst>
                                    <p:cond delay="1000"/>
                                  </p:stCondLst>
                                  <p:iterate type="lt">
                                    <p:tmPct val="25000"/>
                                  </p:iterate>
                                  <p:childTnLst>
                                    <p:animMotion origin="layout" path="M 0 -1.48148E-6 L 0 -0.10347 " pathEditMode="relative" rAng="0" ptsTypes="AA">
                                      <p:cBhvr>
                                        <p:cTn id="15" dur="500" accel="50000" decel="50000" autoRev="1" fill="hold">
                                          <p:stCondLst>
                                            <p:cond delay="0"/>
                                          </p:stCondLst>
                                        </p:cTn>
                                        <p:tgtEl>
                                          <p:spTgt spid="2"/>
                                        </p:tgtEl>
                                        <p:attrNameLst>
                                          <p:attrName>ppt_x</p:attrName>
                                          <p:attrName>ppt_y</p:attrName>
                                        </p:attrNameLst>
                                      </p:cBhvr>
                                      <p:rCtr x="0" y="-5185"/>
                                    </p:animMotion>
                                    <p:animRot by="1500000">
                                      <p:cBhvr>
                                        <p:cTn id="16" dur="250" fill="hold">
                                          <p:stCondLst>
                                            <p:cond delay="0"/>
                                          </p:stCondLst>
                                        </p:cTn>
                                        <p:tgtEl>
                                          <p:spTgt spid="2"/>
                                        </p:tgtEl>
                                        <p:attrNameLst>
                                          <p:attrName>r</p:attrName>
                                        </p:attrNameLst>
                                      </p:cBhvr>
                                    </p:animRot>
                                    <p:animRot by="-1500000">
                                      <p:cBhvr>
                                        <p:cTn id="17" dur="250" fill="hold">
                                          <p:stCondLst>
                                            <p:cond delay="250"/>
                                          </p:stCondLst>
                                        </p:cTn>
                                        <p:tgtEl>
                                          <p:spTgt spid="2"/>
                                        </p:tgtEl>
                                        <p:attrNameLst>
                                          <p:attrName>r</p:attrName>
                                        </p:attrNameLst>
                                      </p:cBhvr>
                                    </p:animRot>
                                    <p:animRot by="-1500000">
                                      <p:cBhvr>
                                        <p:cTn id="18" dur="250" fill="hold">
                                          <p:stCondLst>
                                            <p:cond delay="500"/>
                                          </p:stCondLst>
                                        </p:cTn>
                                        <p:tgtEl>
                                          <p:spTgt spid="2"/>
                                        </p:tgtEl>
                                        <p:attrNameLst>
                                          <p:attrName>r</p:attrName>
                                        </p:attrNameLst>
                                      </p:cBhvr>
                                    </p:animRot>
                                    <p:animRot by="1500000">
                                      <p:cBhvr>
                                        <p:cTn id="19" dur="250" fill="hold">
                                          <p:stCondLst>
                                            <p:cond delay="750"/>
                                          </p:stCondLst>
                                        </p:cTn>
                                        <p:tgtEl>
                                          <p:spTgt spid="2"/>
                                        </p:tgtEl>
                                        <p:attrNameLst>
                                          <p:attrName>r</p:attrName>
                                        </p:attrNameLst>
                                      </p:cBhvr>
                                    </p:animRot>
                                  </p:childTnLst>
                                </p:cTn>
                              </p:par>
                              <p:par>
                                <p:cTn id="20" presetID="34" presetClass="emph" presetSubtype="0" repeatCount="indefinite" fill="hold" grpId="1" nodeType="withEffect">
                                  <p:stCondLst>
                                    <p:cond delay="4700"/>
                                  </p:stCondLst>
                                  <p:iterate type="lt">
                                    <p:tmPct val="25000"/>
                                  </p:iterate>
                                  <p:childTnLst>
                                    <p:animMotion origin="layout" path="M -4.16667E-7 -2.96296E-6 L -0.00026 -0.05324 " pathEditMode="relative" rAng="0" ptsTypes="AA">
                                      <p:cBhvr>
                                        <p:cTn id="21" dur="1000" accel="50000" decel="50000" autoRev="1" fill="hold">
                                          <p:stCondLst>
                                            <p:cond delay="0"/>
                                          </p:stCondLst>
                                        </p:cTn>
                                        <p:tgtEl>
                                          <p:spTgt spid="3">
                                            <p:txEl>
                                              <p:pRg st="0" end="0"/>
                                            </p:txEl>
                                          </p:spTgt>
                                        </p:tgtEl>
                                        <p:attrNameLst>
                                          <p:attrName>ppt_x</p:attrName>
                                          <p:attrName>ppt_y</p:attrName>
                                        </p:attrNameLst>
                                      </p:cBhvr>
                                      <p:rCtr x="-13" y="-2662"/>
                                    </p:animMotion>
                                    <p:animRot by="1500000">
                                      <p:cBhvr>
                                        <p:cTn id="22" dur="500" fill="hold">
                                          <p:stCondLst>
                                            <p:cond delay="0"/>
                                          </p:stCondLst>
                                        </p:cTn>
                                        <p:tgtEl>
                                          <p:spTgt spid="3">
                                            <p:txEl>
                                              <p:pRg st="0" end="0"/>
                                            </p:txEl>
                                          </p:spTgt>
                                        </p:tgtEl>
                                        <p:attrNameLst>
                                          <p:attrName>r</p:attrName>
                                        </p:attrNameLst>
                                      </p:cBhvr>
                                    </p:animRot>
                                    <p:animRot by="-1500000">
                                      <p:cBhvr>
                                        <p:cTn id="23" dur="500" fill="hold">
                                          <p:stCondLst>
                                            <p:cond delay="500"/>
                                          </p:stCondLst>
                                        </p:cTn>
                                        <p:tgtEl>
                                          <p:spTgt spid="3">
                                            <p:txEl>
                                              <p:pRg st="0" end="0"/>
                                            </p:txEl>
                                          </p:spTgt>
                                        </p:tgtEl>
                                        <p:attrNameLst>
                                          <p:attrName>r</p:attrName>
                                        </p:attrNameLst>
                                      </p:cBhvr>
                                    </p:animRot>
                                    <p:animRot by="-1500000">
                                      <p:cBhvr>
                                        <p:cTn id="24" dur="500" fill="hold">
                                          <p:stCondLst>
                                            <p:cond delay="1000"/>
                                          </p:stCondLst>
                                        </p:cTn>
                                        <p:tgtEl>
                                          <p:spTgt spid="3">
                                            <p:txEl>
                                              <p:pRg st="0" end="0"/>
                                            </p:txEl>
                                          </p:spTgt>
                                        </p:tgtEl>
                                        <p:attrNameLst>
                                          <p:attrName>r</p:attrName>
                                        </p:attrNameLst>
                                      </p:cBhvr>
                                    </p:animRot>
                                    <p:animRot by="1500000">
                                      <p:cBhvr>
                                        <p:cTn id="25" dur="500" fill="hold">
                                          <p:stCondLst>
                                            <p:cond delay="1500"/>
                                          </p:stCondLst>
                                        </p:cTn>
                                        <p:tgtEl>
                                          <p:spTgt spid="3">
                                            <p:txEl>
                                              <p:pRg st="0" end="0"/>
                                            </p:txEl>
                                          </p:spTgt>
                                        </p:tgtEl>
                                        <p:attrNameLst>
                                          <p:attrName>r</p:attrName>
                                        </p:attrNameLst>
                                      </p:cBhvr>
                                    </p:animRot>
                                  </p:childTnLst>
                                </p:cTn>
                              </p:par>
                              <p:par>
                                <p:cTn id="26" presetID="34" presetClass="emph" presetSubtype="0" repeatCount="indefinite" fill="hold" nodeType="withEffect">
                                  <p:stCondLst>
                                    <p:cond delay="12500"/>
                                  </p:stCondLst>
                                  <p:iterate type="lt">
                                    <p:tmPct val="25000"/>
                                  </p:iterate>
                                  <p:childTnLst>
                                    <p:animMotion origin="layout" path="M -2.08333E-7 -3.7037E-7 L -0.00013 -0.01343 " pathEditMode="relative" rAng="0" ptsTypes="AA">
                                      <p:cBhvr>
                                        <p:cTn id="27" dur="1500" accel="50000" decel="50000" autoRev="1" fill="hold">
                                          <p:stCondLst>
                                            <p:cond delay="0"/>
                                          </p:stCondLst>
                                        </p:cTn>
                                        <p:tgtEl>
                                          <p:spTgt spid="3">
                                            <p:txEl>
                                              <p:pRg st="1" end="1"/>
                                            </p:txEl>
                                          </p:spTgt>
                                        </p:tgtEl>
                                        <p:attrNameLst>
                                          <p:attrName>ppt_x</p:attrName>
                                          <p:attrName>ppt_y</p:attrName>
                                        </p:attrNameLst>
                                      </p:cBhvr>
                                      <p:rCtr x="-13" y="-671"/>
                                    </p:animMotion>
                                    <p:animRot by="1500000">
                                      <p:cBhvr>
                                        <p:cTn id="28" dur="750" fill="hold">
                                          <p:stCondLst>
                                            <p:cond delay="0"/>
                                          </p:stCondLst>
                                        </p:cTn>
                                        <p:tgtEl>
                                          <p:spTgt spid="3">
                                            <p:txEl>
                                              <p:pRg st="1" end="1"/>
                                            </p:txEl>
                                          </p:spTgt>
                                        </p:tgtEl>
                                        <p:attrNameLst>
                                          <p:attrName>r</p:attrName>
                                        </p:attrNameLst>
                                      </p:cBhvr>
                                    </p:animRot>
                                    <p:animRot by="-1500000">
                                      <p:cBhvr>
                                        <p:cTn id="29" dur="750" fill="hold">
                                          <p:stCondLst>
                                            <p:cond delay="750"/>
                                          </p:stCondLst>
                                        </p:cTn>
                                        <p:tgtEl>
                                          <p:spTgt spid="3">
                                            <p:txEl>
                                              <p:pRg st="1" end="1"/>
                                            </p:txEl>
                                          </p:spTgt>
                                        </p:tgtEl>
                                        <p:attrNameLst>
                                          <p:attrName>r</p:attrName>
                                        </p:attrNameLst>
                                      </p:cBhvr>
                                    </p:animRot>
                                    <p:animRot by="-1500000">
                                      <p:cBhvr>
                                        <p:cTn id="30" dur="750" fill="hold">
                                          <p:stCondLst>
                                            <p:cond delay="1500"/>
                                          </p:stCondLst>
                                        </p:cTn>
                                        <p:tgtEl>
                                          <p:spTgt spid="3">
                                            <p:txEl>
                                              <p:pRg st="1" end="1"/>
                                            </p:txEl>
                                          </p:spTgt>
                                        </p:tgtEl>
                                        <p:attrNameLst>
                                          <p:attrName>r</p:attrName>
                                        </p:attrNameLst>
                                      </p:cBhvr>
                                    </p:animRot>
                                    <p:animRot by="1500000">
                                      <p:cBhvr>
                                        <p:cTn id="31" dur="750" fill="hold">
                                          <p:stCondLst>
                                            <p:cond delay="2250"/>
                                          </p:stCondLst>
                                        </p:cTn>
                                        <p:tgtEl>
                                          <p:spTgt spid="3">
                                            <p:txEl>
                                              <p:pRg st="1" end="1"/>
                                            </p:txEl>
                                          </p:spTgt>
                                        </p:tgtEl>
                                        <p:attrNameLst>
                                          <p:attrName>r</p:attrName>
                                        </p:attrNameLst>
                                      </p:cBhvr>
                                    </p:animRot>
                                  </p:childTnLst>
                                </p:cTn>
                              </p:par>
                              <p:par>
                                <p:cTn id="32" presetID="10" presetClass="entr" presetSubtype="0"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20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uiExpand="1" build="p"/>
      <p:bldP spid="3" grpId="1"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B51A4-9A43-764E-D82E-2439D49BEA45}"/>
            </a:ext>
          </a:extLst>
        </p:cNvPr>
        <p:cNvGrpSpPr/>
        <p:nvPr/>
      </p:nvGrpSpPr>
      <p:grpSpPr>
        <a:xfrm>
          <a:off x="0" y="0"/>
          <a:ext cx="0" cy="0"/>
          <a:chOff x="0" y="0"/>
          <a:chExt cx="0" cy="0"/>
        </a:xfrm>
      </p:grpSpPr>
      <p:sp>
        <p:nvSpPr>
          <p:cNvPr id="5" name="Arrow: Down 4">
            <a:extLst>
              <a:ext uri="{FF2B5EF4-FFF2-40B4-BE49-F238E27FC236}">
                <a16:creationId xmlns:a16="http://schemas.microsoft.com/office/drawing/2014/main" id="{4BF90BE3-3D56-B407-CD47-544A551E585E}"/>
              </a:ext>
            </a:extLst>
          </p:cNvPr>
          <p:cNvSpPr/>
          <p:nvPr/>
        </p:nvSpPr>
        <p:spPr>
          <a:xfrm flipV="1">
            <a:off x="8779944" y="1690688"/>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16EED-E390-4071-0307-C1ED2BC2789F}"/>
              </a:ext>
            </a:extLst>
          </p:cNvPr>
          <p:cNvSpPr>
            <a:spLocks noGrp="1"/>
          </p:cNvSpPr>
          <p:nvPr>
            <p:ph type="title"/>
          </p:nvPr>
        </p:nvSpPr>
        <p:spPr/>
        <p:txBody>
          <a:bodyPr/>
          <a:lstStyle/>
          <a:p>
            <a:r>
              <a:rPr lang="en-US" b="1" dirty="0"/>
              <a:t>MR physics</a:t>
            </a:r>
          </a:p>
        </p:txBody>
      </p:sp>
      <p:sp>
        <p:nvSpPr>
          <p:cNvPr id="3" name="Content Placeholder 2">
            <a:extLst>
              <a:ext uri="{FF2B5EF4-FFF2-40B4-BE49-F238E27FC236}">
                <a16:creationId xmlns:a16="http://schemas.microsoft.com/office/drawing/2014/main" id="{C9E1FFC6-05C2-5114-3F00-81912F5EB133}"/>
              </a:ext>
            </a:extLst>
          </p:cNvPr>
          <p:cNvSpPr>
            <a:spLocks noGrp="1"/>
          </p:cNvSpPr>
          <p:nvPr>
            <p:ph idx="1"/>
          </p:nvPr>
        </p:nvSpPr>
        <p:spPr>
          <a:xfrm>
            <a:off x="838200" y="1825625"/>
            <a:ext cx="5533571" cy="4351338"/>
          </a:xfrm>
        </p:spPr>
        <p:txBody>
          <a:bodyPr/>
          <a:lstStyle/>
          <a:p>
            <a:r>
              <a:rPr lang="en-US" dirty="0"/>
              <a:t>“Nuclear” -- atomic nuclei with </a:t>
            </a:r>
            <a:r>
              <a:rPr lang="en-US" i="1" dirty="0"/>
              <a:t>special properties:</a:t>
            </a:r>
          </a:p>
          <a:p>
            <a:pPr lvl="1"/>
            <a:r>
              <a:rPr lang="en-US" b="1" dirty="0"/>
              <a:t>Non-zero</a:t>
            </a:r>
            <a:r>
              <a:rPr lang="en-US" dirty="0"/>
              <a:t> </a:t>
            </a:r>
            <a:r>
              <a:rPr lang="en-US" b="1" dirty="0"/>
              <a:t>spin</a:t>
            </a:r>
            <a:endParaRPr lang="en-US" dirty="0"/>
          </a:p>
          <a:p>
            <a:pPr lvl="2"/>
            <a:r>
              <a:rPr lang="en-US" dirty="0"/>
              <a:t>Intrinsic angular momentum</a:t>
            </a:r>
          </a:p>
          <a:p>
            <a:pPr lvl="1"/>
            <a:r>
              <a:rPr lang="en-US" b="1" dirty="0"/>
              <a:t>Large “gyromagnetic ratio”</a:t>
            </a:r>
          </a:p>
          <a:p>
            <a:pPr lvl="2"/>
            <a:r>
              <a:rPr lang="en-US" dirty="0"/>
              <a:t>Generates a strong magnetic dipole moment</a:t>
            </a:r>
          </a:p>
          <a:p>
            <a:pPr lvl="2"/>
            <a:r>
              <a:rPr lang="en-US" dirty="0"/>
              <a:t>High charge-to-mass ratio</a:t>
            </a:r>
          </a:p>
          <a:p>
            <a:pPr lvl="1"/>
            <a:r>
              <a:rPr lang="en-US" b="1" dirty="0"/>
              <a:t>Abundant</a:t>
            </a:r>
          </a:p>
          <a:p>
            <a:pPr lvl="2"/>
            <a:r>
              <a:rPr lang="en-US" dirty="0"/>
              <a:t>~10</a:t>
            </a:r>
            <a:r>
              <a:rPr lang="en-US" baseline="30000" dirty="0"/>
              <a:t>19 </a:t>
            </a:r>
            <a:r>
              <a:rPr lang="en-US" dirty="0"/>
              <a:t>/mm</a:t>
            </a:r>
            <a:endParaRPr lang="en-US" baseline="30000" dirty="0"/>
          </a:p>
        </p:txBody>
      </p:sp>
      <p:grpSp>
        <p:nvGrpSpPr>
          <p:cNvPr id="8" name="Group 7">
            <a:extLst>
              <a:ext uri="{FF2B5EF4-FFF2-40B4-BE49-F238E27FC236}">
                <a16:creationId xmlns:a16="http://schemas.microsoft.com/office/drawing/2014/main" id="{62FB05A5-9132-D800-A7BD-303E7CED354A}"/>
              </a:ext>
            </a:extLst>
          </p:cNvPr>
          <p:cNvGrpSpPr/>
          <p:nvPr/>
        </p:nvGrpSpPr>
        <p:grpSpPr>
          <a:xfrm>
            <a:off x="8252798" y="2659536"/>
            <a:ext cx="1538927" cy="1538927"/>
            <a:chOff x="9187544" y="2148113"/>
            <a:chExt cx="1553028" cy="1553028"/>
          </a:xfrm>
        </p:grpSpPr>
        <p:sp>
          <p:nvSpPr>
            <p:cNvPr id="6" name="Oval 5">
              <a:extLst>
                <a:ext uri="{FF2B5EF4-FFF2-40B4-BE49-F238E27FC236}">
                  <a16:creationId xmlns:a16="http://schemas.microsoft.com/office/drawing/2014/main" id="{FA235499-1AF6-64C2-A192-97ABEC60BE89}"/>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Cross 6">
              <a:extLst>
                <a:ext uri="{FF2B5EF4-FFF2-40B4-BE49-F238E27FC236}">
                  <a16:creationId xmlns:a16="http://schemas.microsoft.com/office/drawing/2014/main" id="{AA40BE76-8B1F-B54F-0C18-02218C77CDDB}"/>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Arc 3">
            <a:extLst>
              <a:ext uri="{FF2B5EF4-FFF2-40B4-BE49-F238E27FC236}">
                <a16:creationId xmlns:a16="http://schemas.microsoft.com/office/drawing/2014/main" id="{CA1E403C-2C49-ED07-3673-FCE293529A77}"/>
              </a:ext>
            </a:extLst>
          </p:cNvPr>
          <p:cNvSpPr/>
          <p:nvPr/>
        </p:nvSpPr>
        <p:spPr>
          <a:xfrm rot="5400000" flipV="1">
            <a:off x="8823026" y="2374139"/>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nvGrpSpPr>
          <p:cNvPr id="14" name="Group 13">
            <a:extLst>
              <a:ext uri="{FF2B5EF4-FFF2-40B4-BE49-F238E27FC236}">
                <a16:creationId xmlns:a16="http://schemas.microsoft.com/office/drawing/2014/main" id="{2E7D5A5C-0100-7DE0-90A9-517DA8A6DEC4}"/>
              </a:ext>
            </a:extLst>
          </p:cNvPr>
          <p:cNvGrpSpPr/>
          <p:nvPr/>
        </p:nvGrpSpPr>
        <p:grpSpPr>
          <a:xfrm rot="18086582">
            <a:off x="6980628" y="3403084"/>
            <a:ext cx="937455" cy="1505146"/>
            <a:chOff x="8061402" y="1843088"/>
            <a:chExt cx="2226518" cy="3574823"/>
          </a:xfrm>
        </p:grpSpPr>
        <p:sp>
          <p:nvSpPr>
            <p:cNvPr id="9" name="Arrow: Down 8">
              <a:extLst>
                <a:ext uri="{FF2B5EF4-FFF2-40B4-BE49-F238E27FC236}">
                  <a16:creationId xmlns:a16="http://schemas.microsoft.com/office/drawing/2014/main" id="{CE18F1B4-940E-DF43-C5C5-9AC401C96378}"/>
                </a:ext>
              </a:extLst>
            </p:cNvPr>
            <p:cNvSpPr/>
            <p:nvPr/>
          </p:nvSpPr>
          <p:spPr>
            <a:xfrm flipV="1">
              <a:off x="8932344" y="1843088"/>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E4AACD3-655C-4D50-8D9A-73FC5914E252}"/>
                </a:ext>
              </a:extLst>
            </p:cNvPr>
            <p:cNvGrpSpPr/>
            <p:nvPr/>
          </p:nvGrpSpPr>
          <p:grpSpPr>
            <a:xfrm>
              <a:off x="8405198" y="2811936"/>
              <a:ext cx="1538927" cy="1538927"/>
              <a:chOff x="9187544" y="2148113"/>
              <a:chExt cx="1553028" cy="1553028"/>
            </a:xfrm>
          </p:grpSpPr>
          <p:sp>
            <p:nvSpPr>
              <p:cNvPr id="11" name="Oval 10">
                <a:extLst>
                  <a:ext uri="{FF2B5EF4-FFF2-40B4-BE49-F238E27FC236}">
                    <a16:creationId xmlns:a16="http://schemas.microsoft.com/office/drawing/2014/main" id="{4C4FE9FC-9C19-7C27-B0C5-B6A5DCA97B53}"/>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Cross 11">
                <a:extLst>
                  <a:ext uri="{FF2B5EF4-FFF2-40B4-BE49-F238E27FC236}">
                    <a16:creationId xmlns:a16="http://schemas.microsoft.com/office/drawing/2014/main" id="{B33C1DDB-ED1B-3C0D-74E6-62C96FDE7D0D}"/>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BCE917E5-B00E-A826-E23D-580B991B8974}"/>
                </a:ext>
              </a:extLst>
            </p:cNvPr>
            <p:cNvSpPr/>
            <p:nvPr/>
          </p:nvSpPr>
          <p:spPr>
            <a:xfrm rot="5400000" flipV="1">
              <a:off x="8975426" y="2526539"/>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A18D2E4-A985-1A47-7581-F780095BB02E}"/>
              </a:ext>
            </a:extLst>
          </p:cNvPr>
          <p:cNvGrpSpPr/>
          <p:nvPr/>
        </p:nvGrpSpPr>
        <p:grpSpPr>
          <a:xfrm rot="4445251">
            <a:off x="7035089" y="1666770"/>
            <a:ext cx="937455" cy="1505146"/>
            <a:chOff x="8061402" y="1843088"/>
            <a:chExt cx="2226518" cy="3574823"/>
          </a:xfrm>
        </p:grpSpPr>
        <p:sp>
          <p:nvSpPr>
            <p:cNvPr id="16" name="Arrow: Down 15">
              <a:extLst>
                <a:ext uri="{FF2B5EF4-FFF2-40B4-BE49-F238E27FC236}">
                  <a16:creationId xmlns:a16="http://schemas.microsoft.com/office/drawing/2014/main" id="{6E582D5E-B953-1F01-C10A-C573D78BE3E9}"/>
                </a:ext>
              </a:extLst>
            </p:cNvPr>
            <p:cNvSpPr/>
            <p:nvPr/>
          </p:nvSpPr>
          <p:spPr>
            <a:xfrm flipV="1">
              <a:off x="8932344" y="1843088"/>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5AE6B60-0D4A-6154-2D52-3E4F3D4C73AD}"/>
                </a:ext>
              </a:extLst>
            </p:cNvPr>
            <p:cNvGrpSpPr/>
            <p:nvPr/>
          </p:nvGrpSpPr>
          <p:grpSpPr>
            <a:xfrm>
              <a:off x="8405198" y="2811936"/>
              <a:ext cx="1538927" cy="1538927"/>
              <a:chOff x="9187544" y="2148113"/>
              <a:chExt cx="1553028" cy="1553028"/>
            </a:xfrm>
          </p:grpSpPr>
          <p:sp>
            <p:nvSpPr>
              <p:cNvPr id="19" name="Oval 18">
                <a:extLst>
                  <a:ext uri="{FF2B5EF4-FFF2-40B4-BE49-F238E27FC236}">
                    <a16:creationId xmlns:a16="http://schemas.microsoft.com/office/drawing/2014/main" id="{890A4ABA-CCF3-49D6-D9DF-C45937C35DE5}"/>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0" name="Cross 19">
                <a:extLst>
                  <a:ext uri="{FF2B5EF4-FFF2-40B4-BE49-F238E27FC236}">
                    <a16:creationId xmlns:a16="http://schemas.microsoft.com/office/drawing/2014/main" id="{A810A09A-4F2D-B7C2-DEAB-F9DDABE81B72}"/>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Arc 17">
              <a:extLst>
                <a:ext uri="{FF2B5EF4-FFF2-40B4-BE49-F238E27FC236}">
                  <a16:creationId xmlns:a16="http://schemas.microsoft.com/office/drawing/2014/main" id="{14A723DF-326C-2D59-6916-7EDA1DC73AE8}"/>
                </a:ext>
              </a:extLst>
            </p:cNvPr>
            <p:cNvSpPr/>
            <p:nvPr/>
          </p:nvSpPr>
          <p:spPr>
            <a:xfrm rot="5400000" flipV="1">
              <a:off x="8975426" y="2526539"/>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6B93587-98AB-7988-38E5-7385D9EFF541}"/>
              </a:ext>
            </a:extLst>
          </p:cNvPr>
          <p:cNvGrpSpPr/>
          <p:nvPr/>
        </p:nvGrpSpPr>
        <p:grpSpPr>
          <a:xfrm rot="19605701">
            <a:off x="9325685" y="522445"/>
            <a:ext cx="937455" cy="1505146"/>
            <a:chOff x="8061402" y="1843088"/>
            <a:chExt cx="2226518" cy="3574823"/>
          </a:xfrm>
        </p:grpSpPr>
        <p:sp>
          <p:nvSpPr>
            <p:cNvPr id="22" name="Arrow: Down 21">
              <a:extLst>
                <a:ext uri="{FF2B5EF4-FFF2-40B4-BE49-F238E27FC236}">
                  <a16:creationId xmlns:a16="http://schemas.microsoft.com/office/drawing/2014/main" id="{15B6EB0B-8D53-79A1-5DDE-6F23C7D3194A}"/>
                </a:ext>
              </a:extLst>
            </p:cNvPr>
            <p:cNvSpPr/>
            <p:nvPr/>
          </p:nvSpPr>
          <p:spPr>
            <a:xfrm flipV="1">
              <a:off x="8932344" y="1843088"/>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23D54B1E-71CC-CEAF-9F0C-65D296A14EC9}"/>
                </a:ext>
              </a:extLst>
            </p:cNvPr>
            <p:cNvGrpSpPr/>
            <p:nvPr/>
          </p:nvGrpSpPr>
          <p:grpSpPr>
            <a:xfrm>
              <a:off x="8405198" y="2811936"/>
              <a:ext cx="1538927" cy="1538927"/>
              <a:chOff x="9187544" y="2148113"/>
              <a:chExt cx="1553028" cy="1553028"/>
            </a:xfrm>
          </p:grpSpPr>
          <p:sp>
            <p:nvSpPr>
              <p:cNvPr id="25" name="Oval 24">
                <a:extLst>
                  <a:ext uri="{FF2B5EF4-FFF2-40B4-BE49-F238E27FC236}">
                    <a16:creationId xmlns:a16="http://schemas.microsoft.com/office/drawing/2014/main" id="{F1575988-45DA-DC0C-4748-8CACB308F673}"/>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Cross 25">
                <a:extLst>
                  <a:ext uri="{FF2B5EF4-FFF2-40B4-BE49-F238E27FC236}">
                    <a16:creationId xmlns:a16="http://schemas.microsoft.com/office/drawing/2014/main" id="{D627A26C-3519-A509-C387-799C62330764}"/>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Arc 23">
              <a:extLst>
                <a:ext uri="{FF2B5EF4-FFF2-40B4-BE49-F238E27FC236}">
                  <a16:creationId xmlns:a16="http://schemas.microsoft.com/office/drawing/2014/main" id="{8FA9AF7F-861D-8A1C-D7A0-2D381F88235B}"/>
                </a:ext>
              </a:extLst>
            </p:cNvPr>
            <p:cNvSpPr/>
            <p:nvPr/>
          </p:nvSpPr>
          <p:spPr>
            <a:xfrm rot="5400000" flipV="1">
              <a:off x="8975426" y="2526539"/>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9C258868-432B-9564-B090-F3E5AEE674FB}"/>
              </a:ext>
            </a:extLst>
          </p:cNvPr>
          <p:cNvGrpSpPr/>
          <p:nvPr/>
        </p:nvGrpSpPr>
        <p:grpSpPr>
          <a:xfrm rot="12619432">
            <a:off x="10437328" y="1699015"/>
            <a:ext cx="937455" cy="1505146"/>
            <a:chOff x="8061402" y="1843088"/>
            <a:chExt cx="2226518" cy="3574823"/>
          </a:xfrm>
        </p:grpSpPr>
        <p:sp>
          <p:nvSpPr>
            <p:cNvPr id="28" name="Arrow: Down 27">
              <a:extLst>
                <a:ext uri="{FF2B5EF4-FFF2-40B4-BE49-F238E27FC236}">
                  <a16:creationId xmlns:a16="http://schemas.microsoft.com/office/drawing/2014/main" id="{DE6D2DB8-832F-EE2B-10E9-6138CAD4DBD2}"/>
                </a:ext>
              </a:extLst>
            </p:cNvPr>
            <p:cNvSpPr/>
            <p:nvPr/>
          </p:nvSpPr>
          <p:spPr>
            <a:xfrm flipV="1">
              <a:off x="8932344" y="1843088"/>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BD6448F-A22D-932F-9E41-7EB55370604C}"/>
                </a:ext>
              </a:extLst>
            </p:cNvPr>
            <p:cNvGrpSpPr/>
            <p:nvPr/>
          </p:nvGrpSpPr>
          <p:grpSpPr>
            <a:xfrm>
              <a:off x="8405198" y="2811936"/>
              <a:ext cx="1538927" cy="1538927"/>
              <a:chOff x="9187544" y="2148113"/>
              <a:chExt cx="1553028" cy="1553028"/>
            </a:xfrm>
          </p:grpSpPr>
          <p:sp>
            <p:nvSpPr>
              <p:cNvPr id="31" name="Oval 30">
                <a:extLst>
                  <a:ext uri="{FF2B5EF4-FFF2-40B4-BE49-F238E27FC236}">
                    <a16:creationId xmlns:a16="http://schemas.microsoft.com/office/drawing/2014/main" id="{71EE5BAC-3F04-2C9C-DE94-73EA1F8F57B8}"/>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2" name="Cross 31">
                <a:extLst>
                  <a:ext uri="{FF2B5EF4-FFF2-40B4-BE49-F238E27FC236}">
                    <a16:creationId xmlns:a16="http://schemas.microsoft.com/office/drawing/2014/main" id="{B35BEDEC-48DE-5CE0-FD24-0523B1AE0992}"/>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Arc 29">
              <a:extLst>
                <a:ext uri="{FF2B5EF4-FFF2-40B4-BE49-F238E27FC236}">
                  <a16:creationId xmlns:a16="http://schemas.microsoft.com/office/drawing/2014/main" id="{E5567F0C-94DC-68B9-86B1-FCABAE57BD3E}"/>
                </a:ext>
              </a:extLst>
            </p:cNvPr>
            <p:cNvSpPr/>
            <p:nvPr/>
          </p:nvSpPr>
          <p:spPr>
            <a:xfrm rot="5400000" flipV="1">
              <a:off x="8975426" y="2526539"/>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680C64DB-5DD4-4D21-87B5-ADC7FE4AFD73}"/>
              </a:ext>
            </a:extLst>
          </p:cNvPr>
          <p:cNvGrpSpPr/>
          <p:nvPr/>
        </p:nvGrpSpPr>
        <p:grpSpPr>
          <a:xfrm rot="5818168">
            <a:off x="10057183" y="4080356"/>
            <a:ext cx="937455" cy="1505146"/>
            <a:chOff x="8061402" y="1843088"/>
            <a:chExt cx="2226518" cy="3574823"/>
          </a:xfrm>
        </p:grpSpPr>
        <p:sp>
          <p:nvSpPr>
            <p:cNvPr id="34" name="Arrow: Down 33">
              <a:extLst>
                <a:ext uri="{FF2B5EF4-FFF2-40B4-BE49-F238E27FC236}">
                  <a16:creationId xmlns:a16="http://schemas.microsoft.com/office/drawing/2014/main" id="{E557EDEB-9B0F-261A-5F33-ADB678CC80EA}"/>
                </a:ext>
              </a:extLst>
            </p:cNvPr>
            <p:cNvSpPr/>
            <p:nvPr/>
          </p:nvSpPr>
          <p:spPr>
            <a:xfrm flipV="1">
              <a:off x="8932344" y="1843088"/>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F70F711C-D17B-EAF2-0B2A-B04AABED13EB}"/>
                </a:ext>
              </a:extLst>
            </p:cNvPr>
            <p:cNvGrpSpPr/>
            <p:nvPr/>
          </p:nvGrpSpPr>
          <p:grpSpPr>
            <a:xfrm>
              <a:off x="8405198" y="2811936"/>
              <a:ext cx="1538927" cy="1538927"/>
              <a:chOff x="9187544" y="2148113"/>
              <a:chExt cx="1553028" cy="1553028"/>
            </a:xfrm>
          </p:grpSpPr>
          <p:sp>
            <p:nvSpPr>
              <p:cNvPr id="37" name="Oval 36">
                <a:extLst>
                  <a:ext uri="{FF2B5EF4-FFF2-40B4-BE49-F238E27FC236}">
                    <a16:creationId xmlns:a16="http://schemas.microsoft.com/office/drawing/2014/main" id="{500846CE-857A-5142-77B3-7AC17B6CC845}"/>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43A3739E-83A9-CE12-AFD5-131B30057A85}"/>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Arc 35">
              <a:extLst>
                <a:ext uri="{FF2B5EF4-FFF2-40B4-BE49-F238E27FC236}">
                  <a16:creationId xmlns:a16="http://schemas.microsoft.com/office/drawing/2014/main" id="{6F595A9A-D82B-94D7-FB5F-1F642AA57539}"/>
                </a:ext>
              </a:extLst>
            </p:cNvPr>
            <p:cNvSpPr/>
            <p:nvPr/>
          </p:nvSpPr>
          <p:spPr>
            <a:xfrm rot="5400000" flipV="1">
              <a:off x="8975426" y="2526539"/>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F30F1EA-64E7-C3FD-9957-A401A23F11D4}"/>
              </a:ext>
            </a:extLst>
          </p:cNvPr>
          <p:cNvGrpSpPr/>
          <p:nvPr/>
        </p:nvGrpSpPr>
        <p:grpSpPr>
          <a:xfrm rot="2386247">
            <a:off x="10881736" y="3340544"/>
            <a:ext cx="594519" cy="954540"/>
            <a:chOff x="8061402" y="1843088"/>
            <a:chExt cx="2226518" cy="3574823"/>
          </a:xfrm>
        </p:grpSpPr>
        <p:sp>
          <p:nvSpPr>
            <p:cNvPr id="40" name="Arrow: Down 39">
              <a:extLst>
                <a:ext uri="{FF2B5EF4-FFF2-40B4-BE49-F238E27FC236}">
                  <a16:creationId xmlns:a16="http://schemas.microsoft.com/office/drawing/2014/main" id="{A9B60B9E-5629-5577-CC63-FBB0F423E64C}"/>
                </a:ext>
              </a:extLst>
            </p:cNvPr>
            <p:cNvSpPr/>
            <p:nvPr/>
          </p:nvSpPr>
          <p:spPr>
            <a:xfrm flipV="1">
              <a:off x="8932344" y="1843088"/>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2A0C7696-0B11-D3FD-12F2-5FDCBA155F32}"/>
                </a:ext>
              </a:extLst>
            </p:cNvPr>
            <p:cNvGrpSpPr/>
            <p:nvPr/>
          </p:nvGrpSpPr>
          <p:grpSpPr>
            <a:xfrm>
              <a:off x="8405198" y="2811936"/>
              <a:ext cx="1538927" cy="1538927"/>
              <a:chOff x="9187544" y="2148113"/>
              <a:chExt cx="1553028" cy="1553028"/>
            </a:xfrm>
          </p:grpSpPr>
          <p:sp>
            <p:nvSpPr>
              <p:cNvPr id="43" name="Oval 42">
                <a:extLst>
                  <a:ext uri="{FF2B5EF4-FFF2-40B4-BE49-F238E27FC236}">
                    <a16:creationId xmlns:a16="http://schemas.microsoft.com/office/drawing/2014/main" id="{60A2A8C8-726A-0A33-D825-150B1B453EC5}"/>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4" name="Cross 43">
                <a:extLst>
                  <a:ext uri="{FF2B5EF4-FFF2-40B4-BE49-F238E27FC236}">
                    <a16:creationId xmlns:a16="http://schemas.microsoft.com/office/drawing/2014/main" id="{750EF115-504B-6367-7851-14A2E283BFB3}"/>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Arc 41">
              <a:extLst>
                <a:ext uri="{FF2B5EF4-FFF2-40B4-BE49-F238E27FC236}">
                  <a16:creationId xmlns:a16="http://schemas.microsoft.com/office/drawing/2014/main" id="{9E53A315-31A6-3495-F7BC-AEFC3F99FB10}"/>
                </a:ext>
              </a:extLst>
            </p:cNvPr>
            <p:cNvSpPr/>
            <p:nvPr/>
          </p:nvSpPr>
          <p:spPr>
            <a:xfrm rot="5400000" flipV="1">
              <a:off x="8975426" y="2526539"/>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E93B30D0-5819-F2FF-906D-D3B4A1D60C3D}"/>
              </a:ext>
            </a:extLst>
          </p:cNvPr>
          <p:cNvGrpSpPr/>
          <p:nvPr/>
        </p:nvGrpSpPr>
        <p:grpSpPr>
          <a:xfrm rot="9757513">
            <a:off x="7955358" y="549630"/>
            <a:ext cx="594519" cy="954540"/>
            <a:chOff x="8061402" y="1843088"/>
            <a:chExt cx="2226518" cy="3574823"/>
          </a:xfrm>
        </p:grpSpPr>
        <p:sp>
          <p:nvSpPr>
            <p:cNvPr id="46" name="Arrow: Down 45">
              <a:extLst>
                <a:ext uri="{FF2B5EF4-FFF2-40B4-BE49-F238E27FC236}">
                  <a16:creationId xmlns:a16="http://schemas.microsoft.com/office/drawing/2014/main" id="{54F91233-1374-FA7A-9EAF-A7661288D389}"/>
                </a:ext>
              </a:extLst>
            </p:cNvPr>
            <p:cNvSpPr/>
            <p:nvPr/>
          </p:nvSpPr>
          <p:spPr>
            <a:xfrm flipV="1">
              <a:off x="8932344" y="1843088"/>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7A7AEC54-238A-0B9C-01AB-E928998CECAB}"/>
                </a:ext>
              </a:extLst>
            </p:cNvPr>
            <p:cNvGrpSpPr/>
            <p:nvPr/>
          </p:nvGrpSpPr>
          <p:grpSpPr>
            <a:xfrm>
              <a:off x="8405198" y="2811936"/>
              <a:ext cx="1538927" cy="1538927"/>
              <a:chOff x="9187544" y="2148113"/>
              <a:chExt cx="1553028" cy="1553028"/>
            </a:xfrm>
          </p:grpSpPr>
          <p:sp>
            <p:nvSpPr>
              <p:cNvPr id="49" name="Oval 48">
                <a:extLst>
                  <a:ext uri="{FF2B5EF4-FFF2-40B4-BE49-F238E27FC236}">
                    <a16:creationId xmlns:a16="http://schemas.microsoft.com/office/drawing/2014/main" id="{B32563B3-DA6D-6CD3-0268-1270E75B419C}"/>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0" name="Cross 49">
                <a:extLst>
                  <a:ext uri="{FF2B5EF4-FFF2-40B4-BE49-F238E27FC236}">
                    <a16:creationId xmlns:a16="http://schemas.microsoft.com/office/drawing/2014/main" id="{3E1ECC00-2479-17DB-7C8B-4030850B2BB1}"/>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8" name="Arc 47">
              <a:extLst>
                <a:ext uri="{FF2B5EF4-FFF2-40B4-BE49-F238E27FC236}">
                  <a16:creationId xmlns:a16="http://schemas.microsoft.com/office/drawing/2014/main" id="{B81F8216-F633-A811-7F7D-3D5E09160B8F}"/>
                </a:ext>
              </a:extLst>
            </p:cNvPr>
            <p:cNvSpPr/>
            <p:nvPr/>
          </p:nvSpPr>
          <p:spPr>
            <a:xfrm rot="5400000" flipV="1">
              <a:off x="8975426" y="2526539"/>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35B2FBC0-7566-6817-5FE4-308219734EA9}"/>
              </a:ext>
            </a:extLst>
          </p:cNvPr>
          <p:cNvGrpSpPr/>
          <p:nvPr/>
        </p:nvGrpSpPr>
        <p:grpSpPr>
          <a:xfrm rot="11864508">
            <a:off x="9305866" y="5166874"/>
            <a:ext cx="885862" cy="1422312"/>
            <a:chOff x="8061402" y="1843088"/>
            <a:chExt cx="2226518" cy="3574823"/>
          </a:xfrm>
        </p:grpSpPr>
        <p:sp>
          <p:nvSpPr>
            <p:cNvPr id="52" name="Arrow: Down 51">
              <a:extLst>
                <a:ext uri="{FF2B5EF4-FFF2-40B4-BE49-F238E27FC236}">
                  <a16:creationId xmlns:a16="http://schemas.microsoft.com/office/drawing/2014/main" id="{174CD5DC-F90F-55B7-A1E3-3419CB094EFC}"/>
                </a:ext>
              </a:extLst>
            </p:cNvPr>
            <p:cNvSpPr/>
            <p:nvPr/>
          </p:nvSpPr>
          <p:spPr>
            <a:xfrm flipV="1">
              <a:off x="8932344" y="1843088"/>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223F0200-50F0-2F22-9227-7D3652815CEB}"/>
                </a:ext>
              </a:extLst>
            </p:cNvPr>
            <p:cNvGrpSpPr/>
            <p:nvPr/>
          </p:nvGrpSpPr>
          <p:grpSpPr>
            <a:xfrm>
              <a:off x="8405198" y="2811936"/>
              <a:ext cx="1538927" cy="1538927"/>
              <a:chOff x="9187544" y="2148113"/>
              <a:chExt cx="1553028" cy="1553028"/>
            </a:xfrm>
          </p:grpSpPr>
          <p:sp>
            <p:nvSpPr>
              <p:cNvPr id="55" name="Oval 54">
                <a:extLst>
                  <a:ext uri="{FF2B5EF4-FFF2-40B4-BE49-F238E27FC236}">
                    <a16:creationId xmlns:a16="http://schemas.microsoft.com/office/drawing/2014/main" id="{DCE5438C-5438-FF31-7943-5B269B1EE383}"/>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6" name="Cross 55">
                <a:extLst>
                  <a:ext uri="{FF2B5EF4-FFF2-40B4-BE49-F238E27FC236}">
                    <a16:creationId xmlns:a16="http://schemas.microsoft.com/office/drawing/2014/main" id="{D03E8EF8-31B4-DFA9-DCE6-41B670755043}"/>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Arc 53">
              <a:extLst>
                <a:ext uri="{FF2B5EF4-FFF2-40B4-BE49-F238E27FC236}">
                  <a16:creationId xmlns:a16="http://schemas.microsoft.com/office/drawing/2014/main" id="{A0A7A042-0DB8-B8A3-ACBC-3E02E2A7C638}"/>
                </a:ext>
              </a:extLst>
            </p:cNvPr>
            <p:cNvSpPr/>
            <p:nvPr/>
          </p:nvSpPr>
          <p:spPr>
            <a:xfrm rot="5400000" flipV="1">
              <a:off x="8975426" y="2526539"/>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7FBC1975-98FA-9C0D-F311-4ADDC5AE747C}"/>
              </a:ext>
            </a:extLst>
          </p:cNvPr>
          <p:cNvGrpSpPr/>
          <p:nvPr/>
        </p:nvGrpSpPr>
        <p:grpSpPr>
          <a:xfrm rot="14808701">
            <a:off x="8292204" y="5392718"/>
            <a:ext cx="547624" cy="879247"/>
            <a:chOff x="8061402" y="1843088"/>
            <a:chExt cx="2226518" cy="3574823"/>
          </a:xfrm>
        </p:grpSpPr>
        <p:sp>
          <p:nvSpPr>
            <p:cNvPr id="58" name="Arrow: Down 57">
              <a:extLst>
                <a:ext uri="{FF2B5EF4-FFF2-40B4-BE49-F238E27FC236}">
                  <a16:creationId xmlns:a16="http://schemas.microsoft.com/office/drawing/2014/main" id="{FCBA1B86-FD47-63BF-F679-71D1508AB359}"/>
                </a:ext>
              </a:extLst>
            </p:cNvPr>
            <p:cNvSpPr/>
            <p:nvPr/>
          </p:nvSpPr>
          <p:spPr>
            <a:xfrm flipV="1">
              <a:off x="8932344" y="1843088"/>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DCB19A46-F188-F14B-16F7-9042840B04E1}"/>
                </a:ext>
              </a:extLst>
            </p:cNvPr>
            <p:cNvGrpSpPr/>
            <p:nvPr/>
          </p:nvGrpSpPr>
          <p:grpSpPr>
            <a:xfrm>
              <a:off x="8405198" y="2811936"/>
              <a:ext cx="1538927" cy="1538927"/>
              <a:chOff x="9187544" y="2148113"/>
              <a:chExt cx="1553028" cy="1553028"/>
            </a:xfrm>
          </p:grpSpPr>
          <p:sp>
            <p:nvSpPr>
              <p:cNvPr id="61" name="Oval 60">
                <a:extLst>
                  <a:ext uri="{FF2B5EF4-FFF2-40B4-BE49-F238E27FC236}">
                    <a16:creationId xmlns:a16="http://schemas.microsoft.com/office/drawing/2014/main" id="{27003050-9D53-22DB-B85D-6069D7162BFC}"/>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2" name="Cross 61">
                <a:extLst>
                  <a:ext uri="{FF2B5EF4-FFF2-40B4-BE49-F238E27FC236}">
                    <a16:creationId xmlns:a16="http://schemas.microsoft.com/office/drawing/2014/main" id="{B51C97E6-3CCD-3893-286F-89B2AAB1E015}"/>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0" name="Arc 59">
              <a:extLst>
                <a:ext uri="{FF2B5EF4-FFF2-40B4-BE49-F238E27FC236}">
                  <a16:creationId xmlns:a16="http://schemas.microsoft.com/office/drawing/2014/main" id="{203057CC-3A9A-0E34-3104-53DD64AD967D}"/>
                </a:ext>
              </a:extLst>
            </p:cNvPr>
            <p:cNvSpPr/>
            <p:nvPr/>
          </p:nvSpPr>
          <p:spPr>
            <a:xfrm rot="5400000" flipV="1">
              <a:off x="8975426" y="2526539"/>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A4937E28-41C7-ED8E-5F7C-8970837CD88E}"/>
              </a:ext>
            </a:extLst>
          </p:cNvPr>
          <p:cNvGrpSpPr/>
          <p:nvPr/>
        </p:nvGrpSpPr>
        <p:grpSpPr>
          <a:xfrm rot="1459332">
            <a:off x="6829755" y="574534"/>
            <a:ext cx="594519" cy="954540"/>
            <a:chOff x="8061402" y="1843088"/>
            <a:chExt cx="2226518" cy="3574823"/>
          </a:xfrm>
        </p:grpSpPr>
        <p:sp>
          <p:nvSpPr>
            <p:cNvPr id="4096" name="Arrow: Down 4095">
              <a:extLst>
                <a:ext uri="{FF2B5EF4-FFF2-40B4-BE49-F238E27FC236}">
                  <a16:creationId xmlns:a16="http://schemas.microsoft.com/office/drawing/2014/main" id="{C30F25E3-80AC-A919-DB8C-22A7A5E6C9B0}"/>
                </a:ext>
              </a:extLst>
            </p:cNvPr>
            <p:cNvSpPr/>
            <p:nvPr/>
          </p:nvSpPr>
          <p:spPr>
            <a:xfrm flipV="1">
              <a:off x="8932344" y="1843088"/>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97" name="Group 4096">
              <a:extLst>
                <a:ext uri="{FF2B5EF4-FFF2-40B4-BE49-F238E27FC236}">
                  <a16:creationId xmlns:a16="http://schemas.microsoft.com/office/drawing/2014/main" id="{4EC05F2E-134A-B6BD-AADC-6194AC72766C}"/>
                </a:ext>
              </a:extLst>
            </p:cNvPr>
            <p:cNvGrpSpPr/>
            <p:nvPr/>
          </p:nvGrpSpPr>
          <p:grpSpPr>
            <a:xfrm>
              <a:off x="8405198" y="2811936"/>
              <a:ext cx="1538927" cy="1538927"/>
              <a:chOff x="9187544" y="2148113"/>
              <a:chExt cx="1553028" cy="1553028"/>
            </a:xfrm>
          </p:grpSpPr>
          <p:sp>
            <p:nvSpPr>
              <p:cNvPr id="4099" name="Oval 4098">
                <a:extLst>
                  <a:ext uri="{FF2B5EF4-FFF2-40B4-BE49-F238E27FC236}">
                    <a16:creationId xmlns:a16="http://schemas.microsoft.com/office/drawing/2014/main" id="{D77A0105-E0A4-8A74-CE46-D6A1BE97B198}"/>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100" name="Cross 4099">
                <a:extLst>
                  <a:ext uri="{FF2B5EF4-FFF2-40B4-BE49-F238E27FC236}">
                    <a16:creationId xmlns:a16="http://schemas.microsoft.com/office/drawing/2014/main" id="{AA79F65F-4AD5-F7D8-496A-105ADD45FCB2}"/>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98" name="Arc 4097">
              <a:extLst>
                <a:ext uri="{FF2B5EF4-FFF2-40B4-BE49-F238E27FC236}">
                  <a16:creationId xmlns:a16="http://schemas.microsoft.com/office/drawing/2014/main" id="{D57A8880-CEC6-AD0B-6C25-1F5512655DB4}"/>
                </a:ext>
              </a:extLst>
            </p:cNvPr>
            <p:cNvSpPr/>
            <p:nvPr/>
          </p:nvSpPr>
          <p:spPr>
            <a:xfrm rot="5400000" flipV="1">
              <a:off x="8975426" y="2526539"/>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4101" name="Group 4100">
            <a:extLst>
              <a:ext uri="{FF2B5EF4-FFF2-40B4-BE49-F238E27FC236}">
                <a16:creationId xmlns:a16="http://schemas.microsoft.com/office/drawing/2014/main" id="{6EEE5961-FB58-681D-6FA9-45819ECFFFF4}"/>
              </a:ext>
            </a:extLst>
          </p:cNvPr>
          <p:cNvGrpSpPr/>
          <p:nvPr/>
        </p:nvGrpSpPr>
        <p:grpSpPr>
          <a:xfrm rot="19752719">
            <a:off x="10890123" y="5551543"/>
            <a:ext cx="594519" cy="954540"/>
            <a:chOff x="8061402" y="1843088"/>
            <a:chExt cx="2226518" cy="3574823"/>
          </a:xfrm>
        </p:grpSpPr>
        <p:sp>
          <p:nvSpPr>
            <p:cNvPr id="4103" name="Arrow: Down 4102">
              <a:extLst>
                <a:ext uri="{FF2B5EF4-FFF2-40B4-BE49-F238E27FC236}">
                  <a16:creationId xmlns:a16="http://schemas.microsoft.com/office/drawing/2014/main" id="{25F100D1-555B-90AE-6309-784A8549FA25}"/>
                </a:ext>
              </a:extLst>
            </p:cNvPr>
            <p:cNvSpPr/>
            <p:nvPr/>
          </p:nvSpPr>
          <p:spPr>
            <a:xfrm flipV="1">
              <a:off x="8932344" y="1843088"/>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04" name="Group 4103">
              <a:extLst>
                <a:ext uri="{FF2B5EF4-FFF2-40B4-BE49-F238E27FC236}">
                  <a16:creationId xmlns:a16="http://schemas.microsoft.com/office/drawing/2014/main" id="{B7FFA717-D45E-D771-B6ED-97F4DFC84DC3}"/>
                </a:ext>
              </a:extLst>
            </p:cNvPr>
            <p:cNvGrpSpPr/>
            <p:nvPr/>
          </p:nvGrpSpPr>
          <p:grpSpPr>
            <a:xfrm>
              <a:off x="8405198" y="2811936"/>
              <a:ext cx="1538927" cy="1538927"/>
              <a:chOff x="9187544" y="2148113"/>
              <a:chExt cx="1553028" cy="1553028"/>
            </a:xfrm>
          </p:grpSpPr>
          <p:sp>
            <p:nvSpPr>
              <p:cNvPr id="4106" name="Oval 4105">
                <a:extLst>
                  <a:ext uri="{FF2B5EF4-FFF2-40B4-BE49-F238E27FC236}">
                    <a16:creationId xmlns:a16="http://schemas.microsoft.com/office/drawing/2014/main" id="{8387C1D0-74A4-83E7-F70D-E872C71F727B}"/>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107" name="Cross 4106">
                <a:extLst>
                  <a:ext uri="{FF2B5EF4-FFF2-40B4-BE49-F238E27FC236}">
                    <a16:creationId xmlns:a16="http://schemas.microsoft.com/office/drawing/2014/main" id="{E165E741-45DD-FE1E-7A1F-49875CEC3A46}"/>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05" name="Arc 4104">
              <a:extLst>
                <a:ext uri="{FF2B5EF4-FFF2-40B4-BE49-F238E27FC236}">
                  <a16:creationId xmlns:a16="http://schemas.microsoft.com/office/drawing/2014/main" id="{AA4EBEAE-7744-382F-FBA3-C5B3E662C426}"/>
                </a:ext>
              </a:extLst>
            </p:cNvPr>
            <p:cNvSpPr/>
            <p:nvPr/>
          </p:nvSpPr>
          <p:spPr>
            <a:xfrm rot="5400000" flipV="1">
              <a:off x="8975426" y="2526539"/>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4108" name="Group 4107">
            <a:extLst>
              <a:ext uri="{FF2B5EF4-FFF2-40B4-BE49-F238E27FC236}">
                <a16:creationId xmlns:a16="http://schemas.microsoft.com/office/drawing/2014/main" id="{A06F3C0B-98E9-F429-2557-5A97F164A758}"/>
              </a:ext>
            </a:extLst>
          </p:cNvPr>
          <p:cNvGrpSpPr/>
          <p:nvPr/>
        </p:nvGrpSpPr>
        <p:grpSpPr>
          <a:xfrm rot="19752719">
            <a:off x="10761800" y="495497"/>
            <a:ext cx="594519" cy="954540"/>
            <a:chOff x="8061402" y="1843088"/>
            <a:chExt cx="2226518" cy="3574823"/>
          </a:xfrm>
        </p:grpSpPr>
        <p:sp>
          <p:nvSpPr>
            <p:cNvPr id="4109" name="Arrow: Down 4108">
              <a:extLst>
                <a:ext uri="{FF2B5EF4-FFF2-40B4-BE49-F238E27FC236}">
                  <a16:creationId xmlns:a16="http://schemas.microsoft.com/office/drawing/2014/main" id="{6845BA5D-A56C-4FC9-0B44-734BF6819C6E}"/>
                </a:ext>
              </a:extLst>
            </p:cNvPr>
            <p:cNvSpPr/>
            <p:nvPr/>
          </p:nvSpPr>
          <p:spPr>
            <a:xfrm flipV="1">
              <a:off x="8932344" y="1843088"/>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10" name="Group 4109">
              <a:extLst>
                <a:ext uri="{FF2B5EF4-FFF2-40B4-BE49-F238E27FC236}">
                  <a16:creationId xmlns:a16="http://schemas.microsoft.com/office/drawing/2014/main" id="{60722AAF-3B3C-A99A-F2B2-38D7861065D1}"/>
                </a:ext>
              </a:extLst>
            </p:cNvPr>
            <p:cNvGrpSpPr/>
            <p:nvPr/>
          </p:nvGrpSpPr>
          <p:grpSpPr>
            <a:xfrm>
              <a:off x="8405198" y="2811936"/>
              <a:ext cx="1538927" cy="1538927"/>
              <a:chOff x="9187544" y="2148113"/>
              <a:chExt cx="1553028" cy="1553028"/>
            </a:xfrm>
          </p:grpSpPr>
          <p:sp>
            <p:nvSpPr>
              <p:cNvPr id="4112" name="Oval 4111">
                <a:extLst>
                  <a:ext uri="{FF2B5EF4-FFF2-40B4-BE49-F238E27FC236}">
                    <a16:creationId xmlns:a16="http://schemas.microsoft.com/office/drawing/2014/main" id="{10B62646-2ADF-9905-AABD-E5F1BCB630F9}"/>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113" name="Cross 4112">
                <a:extLst>
                  <a:ext uri="{FF2B5EF4-FFF2-40B4-BE49-F238E27FC236}">
                    <a16:creationId xmlns:a16="http://schemas.microsoft.com/office/drawing/2014/main" id="{FAC05793-51CD-08B9-DC75-900ED5AE87ED}"/>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11" name="Arc 4110">
              <a:extLst>
                <a:ext uri="{FF2B5EF4-FFF2-40B4-BE49-F238E27FC236}">
                  <a16:creationId xmlns:a16="http://schemas.microsoft.com/office/drawing/2014/main" id="{3F89E754-B8FD-7E4A-486C-EA8C1696CFF7}"/>
                </a:ext>
              </a:extLst>
            </p:cNvPr>
            <p:cNvSpPr/>
            <p:nvPr/>
          </p:nvSpPr>
          <p:spPr>
            <a:xfrm rot="5400000" flipV="1">
              <a:off x="8975426" y="2526539"/>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4114" name="Group 4113">
            <a:extLst>
              <a:ext uri="{FF2B5EF4-FFF2-40B4-BE49-F238E27FC236}">
                <a16:creationId xmlns:a16="http://schemas.microsoft.com/office/drawing/2014/main" id="{9AEFFCFB-D63A-F16B-46E7-9A3FE281B48F}"/>
              </a:ext>
            </a:extLst>
          </p:cNvPr>
          <p:cNvGrpSpPr/>
          <p:nvPr/>
        </p:nvGrpSpPr>
        <p:grpSpPr>
          <a:xfrm rot="19685814">
            <a:off x="6900605" y="5055703"/>
            <a:ext cx="966310" cy="1551475"/>
            <a:chOff x="8061402" y="1843088"/>
            <a:chExt cx="2226518" cy="3574823"/>
          </a:xfrm>
        </p:grpSpPr>
        <p:sp>
          <p:nvSpPr>
            <p:cNvPr id="4115" name="Arrow: Down 4114">
              <a:extLst>
                <a:ext uri="{FF2B5EF4-FFF2-40B4-BE49-F238E27FC236}">
                  <a16:creationId xmlns:a16="http://schemas.microsoft.com/office/drawing/2014/main" id="{DEA7B4BA-9672-0452-4EDD-6AC700E3B98D}"/>
                </a:ext>
              </a:extLst>
            </p:cNvPr>
            <p:cNvSpPr/>
            <p:nvPr/>
          </p:nvSpPr>
          <p:spPr>
            <a:xfrm flipV="1">
              <a:off x="8932344" y="1843088"/>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16" name="Group 4115">
              <a:extLst>
                <a:ext uri="{FF2B5EF4-FFF2-40B4-BE49-F238E27FC236}">
                  <a16:creationId xmlns:a16="http://schemas.microsoft.com/office/drawing/2014/main" id="{45AAAD41-8BE8-007A-A776-10BF03765D7F}"/>
                </a:ext>
              </a:extLst>
            </p:cNvPr>
            <p:cNvGrpSpPr/>
            <p:nvPr/>
          </p:nvGrpSpPr>
          <p:grpSpPr>
            <a:xfrm>
              <a:off x="8405198" y="2811936"/>
              <a:ext cx="1538927" cy="1538927"/>
              <a:chOff x="9187544" y="2148113"/>
              <a:chExt cx="1553028" cy="1553028"/>
            </a:xfrm>
          </p:grpSpPr>
          <p:sp>
            <p:nvSpPr>
              <p:cNvPr id="4118" name="Oval 4117">
                <a:extLst>
                  <a:ext uri="{FF2B5EF4-FFF2-40B4-BE49-F238E27FC236}">
                    <a16:creationId xmlns:a16="http://schemas.microsoft.com/office/drawing/2014/main" id="{7AD08D08-1BCF-E423-4116-13763B8659E3}"/>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119" name="Cross 4118">
                <a:extLst>
                  <a:ext uri="{FF2B5EF4-FFF2-40B4-BE49-F238E27FC236}">
                    <a16:creationId xmlns:a16="http://schemas.microsoft.com/office/drawing/2014/main" id="{AAC7481E-9A51-BDAE-42E8-9553637DADE8}"/>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17" name="Arc 4116">
              <a:extLst>
                <a:ext uri="{FF2B5EF4-FFF2-40B4-BE49-F238E27FC236}">
                  <a16:creationId xmlns:a16="http://schemas.microsoft.com/office/drawing/2014/main" id="{F585A01A-A182-AB63-1AB9-92AB8A279126}"/>
                </a:ext>
              </a:extLst>
            </p:cNvPr>
            <p:cNvSpPr/>
            <p:nvPr/>
          </p:nvSpPr>
          <p:spPr>
            <a:xfrm rot="5400000" flipV="1">
              <a:off x="8975426" y="2526539"/>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99143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par>
                                <p:cTn id="10" presetID="10" presetClass="entr" presetSubtype="0" fill="hold" grpId="0" nodeType="withEffect">
                                  <p:stCondLst>
                                    <p:cond delay="17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1000" fill="hold"/>
                                        <p:tgtEl>
                                          <p:spTgt spid="63"/>
                                        </p:tgtEl>
                                        <p:attrNameLst>
                                          <p:attrName>ppt_w</p:attrName>
                                        </p:attrNameLst>
                                      </p:cBhvr>
                                      <p:tavLst>
                                        <p:tav tm="0">
                                          <p:val>
                                            <p:fltVal val="0"/>
                                          </p:val>
                                        </p:tav>
                                        <p:tav tm="100000">
                                          <p:val>
                                            <p:strVal val="#ppt_w"/>
                                          </p:val>
                                        </p:tav>
                                      </p:tavLst>
                                    </p:anim>
                                    <p:anim calcmode="lin" valueType="num">
                                      <p:cBhvr>
                                        <p:cTn id="23" dur="1000" fill="hold"/>
                                        <p:tgtEl>
                                          <p:spTgt spid="63"/>
                                        </p:tgtEl>
                                        <p:attrNameLst>
                                          <p:attrName>ppt_h</p:attrName>
                                        </p:attrNameLst>
                                      </p:cBhvr>
                                      <p:tavLst>
                                        <p:tav tm="0">
                                          <p:val>
                                            <p:fltVal val="0"/>
                                          </p:val>
                                        </p:tav>
                                        <p:tav tm="100000">
                                          <p:val>
                                            <p:strVal val="#ppt_h"/>
                                          </p:val>
                                        </p:tav>
                                      </p:tavLst>
                                    </p:anim>
                                    <p:anim calcmode="lin" valueType="num">
                                      <p:cBhvr>
                                        <p:cTn id="24" dur="1000" fill="hold"/>
                                        <p:tgtEl>
                                          <p:spTgt spid="63"/>
                                        </p:tgtEl>
                                        <p:attrNameLst>
                                          <p:attrName>style.rotation</p:attrName>
                                        </p:attrNameLst>
                                      </p:cBhvr>
                                      <p:tavLst>
                                        <p:tav tm="0">
                                          <p:val>
                                            <p:fltVal val="90"/>
                                          </p:val>
                                        </p:tav>
                                        <p:tav tm="100000">
                                          <p:val>
                                            <p:fltVal val="0"/>
                                          </p:val>
                                        </p:tav>
                                      </p:tavLst>
                                    </p:anim>
                                    <p:animEffect transition="in" filter="fade">
                                      <p:cBhvr>
                                        <p:cTn id="25" dur="1000"/>
                                        <p:tgtEl>
                                          <p:spTgt spid="63"/>
                                        </p:tgtEl>
                                      </p:cBhvr>
                                    </p:animEffect>
                                  </p:childTnLst>
                                </p:cTn>
                              </p:par>
                              <p:par>
                                <p:cTn id="26" presetID="31" presetClass="entr" presetSubtype="0" fill="hold" nodeType="withEffect">
                                  <p:stCondLst>
                                    <p:cond delay="0"/>
                                  </p:stCondLst>
                                  <p:childTnLst>
                                    <p:set>
                                      <p:cBhvr>
                                        <p:cTn id="27" dur="1" fill="hold">
                                          <p:stCondLst>
                                            <p:cond delay="0"/>
                                          </p:stCondLst>
                                        </p:cTn>
                                        <p:tgtEl>
                                          <p:spTgt spid="45"/>
                                        </p:tgtEl>
                                        <p:attrNameLst>
                                          <p:attrName>style.visibility</p:attrName>
                                        </p:attrNameLst>
                                      </p:cBhvr>
                                      <p:to>
                                        <p:strVal val="visible"/>
                                      </p:to>
                                    </p:set>
                                    <p:anim calcmode="lin" valueType="num">
                                      <p:cBhvr>
                                        <p:cTn id="28" dur="1000" fill="hold"/>
                                        <p:tgtEl>
                                          <p:spTgt spid="45"/>
                                        </p:tgtEl>
                                        <p:attrNameLst>
                                          <p:attrName>ppt_w</p:attrName>
                                        </p:attrNameLst>
                                      </p:cBhvr>
                                      <p:tavLst>
                                        <p:tav tm="0">
                                          <p:val>
                                            <p:fltVal val="0"/>
                                          </p:val>
                                        </p:tav>
                                        <p:tav tm="100000">
                                          <p:val>
                                            <p:strVal val="#ppt_w"/>
                                          </p:val>
                                        </p:tav>
                                      </p:tavLst>
                                    </p:anim>
                                    <p:anim calcmode="lin" valueType="num">
                                      <p:cBhvr>
                                        <p:cTn id="29" dur="1000" fill="hold"/>
                                        <p:tgtEl>
                                          <p:spTgt spid="45"/>
                                        </p:tgtEl>
                                        <p:attrNameLst>
                                          <p:attrName>ppt_h</p:attrName>
                                        </p:attrNameLst>
                                      </p:cBhvr>
                                      <p:tavLst>
                                        <p:tav tm="0">
                                          <p:val>
                                            <p:fltVal val="0"/>
                                          </p:val>
                                        </p:tav>
                                        <p:tav tm="100000">
                                          <p:val>
                                            <p:strVal val="#ppt_h"/>
                                          </p:val>
                                        </p:tav>
                                      </p:tavLst>
                                    </p:anim>
                                    <p:anim calcmode="lin" valueType="num">
                                      <p:cBhvr>
                                        <p:cTn id="30" dur="1000" fill="hold"/>
                                        <p:tgtEl>
                                          <p:spTgt spid="45"/>
                                        </p:tgtEl>
                                        <p:attrNameLst>
                                          <p:attrName>style.rotation</p:attrName>
                                        </p:attrNameLst>
                                      </p:cBhvr>
                                      <p:tavLst>
                                        <p:tav tm="0">
                                          <p:val>
                                            <p:fltVal val="90"/>
                                          </p:val>
                                        </p:tav>
                                        <p:tav tm="100000">
                                          <p:val>
                                            <p:fltVal val="0"/>
                                          </p:val>
                                        </p:tav>
                                      </p:tavLst>
                                    </p:anim>
                                    <p:animEffect transition="in" filter="fade">
                                      <p:cBhvr>
                                        <p:cTn id="31" dur="1000"/>
                                        <p:tgtEl>
                                          <p:spTgt spid="45"/>
                                        </p:tgtEl>
                                      </p:cBhvr>
                                    </p:animEffect>
                                  </p:childTnLst>
                                </p:cTn>
                              </p:par>
                              <p:par>
                                <p:cTn id="32" presetID="31"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1000" fill="hold"/>
                                        <p:tgtEl>
                                          <p:spTgt spid="21"/>
                                        </p:tgtEl>
                                        <p:attrNameLst>
                                          <p:attrName>ppt_w</p:attrName>
                                        </p:attrNameLst>
                                      </p:cBhvr>
                                      <p:tavLst>
                                        <p:tav tm="0">
                                          <p:val>
                                            <p:fltVal val="0"/>
                                          </p:val>
                                        </p:tav>
                                        <p:tav tm="100000">
                                          <p:val>
                                            <p:strVal val="#ppt_w"/>
                                          </p:val>
                                        </p:tav>
                                      </p:tavLst>
                                    </p:anim>
                                    <p:anim calcmode="lin" valueType="num">
                                      <p:cBhvr>
                                        <p:cTn id="35" dur="1000" fill="hold"/>
                                        <p:tgtEl>
                                          <p:spTgt spid="21"/>
                                        </p:tgtEl>
                                        <p:attrNameLst>
                                          <p:attrName>ppt_h</p:attrName>
                                        </p:attrNameLst>
                                      </p:cBhvr>
                                      <p:tavLst>
                                        <p:tav tm="0">
                                          <p:val>
                                            <p:fltVal val="0"/>
                                          </p:val>
                                        </p:tav>
                                        <p:tav tm="100000">
                                          <p:val>
                                            <p:strVal val="#ppt_h"/>
                                          </p:val>
                                        </p:tav>
                                      </p:tavLst>
                                    </p:anim>
                                    <p:anim calcmode="lin" valueType="num">
                                      <p:cBhvr>
                                        <p:cTn id="36" dur="1000" fill="hold"/>
                                        <p:tgtEl>
                                          <p:spTgt spid="21"/>
                                        </p:tgtEl>
                                        <p:attrNameLst>
                                          <p:attrName>style.rotation</p:attrName>
                                        </p:attrNameLst>
                                      </p:cBhvr>
                                      <p:tavLst>
                                        <p:tav tm="0">
                                          <p:val>
                                            <p:fltVal val="90"/>
                                          </p:val>
                                        </p:tav>
                                        <p:tav tm="100000">
                                          <p:val>
                                            <p:fltVal val="0"/>
                                          </p:val>
                                        </p:tav>
                                      </p:tavLst>
                                    </p:anim>
                                    <p:animEffect transition="in" filter="fade">
                                      <p:cBhvr>
                                        <p:cTn id="37" dur="1000"/>
                                        <p:tgtEl>
                                          <p:spTgt spid="21"/>
                                        </p:tgtEl>
                                      </p:cBhvr>
                                    </p:animEffect>
                                  </p:childTnLst>
                                </p:cTn>
                              </p:par>
                              <p:par>
                                <p:cTn id="38" presetID="31" presetClass="entr" presetSubtype="0" fill="hold" nodeType="withEffect">
                                  <p:stCondLst>
                                    <p:cond delay="0"/>
                                  </p:stCondLst>
                                  <p:childTnLst>
                                    <p:set>
                                      <p:cBhvr>
                                        <p:cTn id="39" dur="1" fill="hold">
                                          <p:stCondLst>
                                            <p:cond delay="0"/>
                                          </p:stCondLst>
                                        </p:cTn>
                                        <p:tgtEl>
                                          <p:spTgt spid="4108"/>
                                        </p:tgtEl>
                                        <p:attrNameLst>
                                          <p:attrName>style.visibility</p:attrName>
                                        </p:attrNameLst>
                                      </p:cBhvr>
                                      <p:to>
                                        <p:strVal val="visible"/>
                                      </p:to>
                                    </p:set>
                                    <p:anim calcmode="lin" valueType="num">
                                      <p:cBhvr>
                                        <p:cTn id="40" dur="1000" fill="hold"/>
                                        <p:tgtEl>
                                          <p:spTgt spid="4108"/>
                                        </p:tgtEl>
                                        <p:attrNameLst>
                                          <p:attrName>ppt_w</p:attrName>
                                        </p:attrNameLst>
                                      </p:cBhvr>
                                      <p:tavLst>
                                        <p:tav tm="0">
                                          <p:val>
                                            <p:fltVal val="0"/>
                                          </p:val>
                                        </p:tav>
                                        <p:tav tm="100000">
                                          <p:val>
                                            <p:strVal val="#ppt_w"/>
                                          </p:val>
                                        </p:tav>
                                      </p:tavLst>
                                    </p:anim>
                                    <p:anim calcmode="lin" valueType="num">
                                      <p:cBhvr>
                                        <p:cTn id="41" dur="1000" fill="hold"/>
                                        <p:tgtEl>
                                          <p:spTgt spid="4108"/>
                                        </p:tgtEl>
                                        <p:attrNameLst>
                                          <p:attrName>ppt_h</p:attrName>
                                        </p:attrNameLst>
                                      </p:cBhvr>
                                      <p:tavLst>
                                        <p:tav tm="0">
                                          <p:val>
                                            <p:fltVal val="0"/>
                                          </p:val>
                                        </p:tav>
                                        <p:tav tm="100000">
                                          <p:val>
                                            <p:strVal val="#ppt_h"/>
                                          </p:val>
                                        </p:tav>
                                      </p:tavLst>
                                    </p:anim>
                                    <p:anim calcmode="lin" valueType="num">
                                      <p:cBhvr>
                                        <p:cTn id="42" dur="1000" fill="hold"/>
                                        <p:tgtEl>
                                          <p:spTgt spid="4108"/>
                                        </p:tgtEl>
                                        <p:attrNameLst>
                                          <p:attrName>style.rotation</p:attrName>
                                        </p:attrNameLst>
                                      </p:cBhvr>
                                      <p:tavLst>
                                        <p:tav tm="0">
                                          <p:val>
                                            <p:fltVal val="90"/>
                                          </p:val>
                                        </p:tav>
                                        <p:tav tm="100000">
                                          <p:val>
                                            <p:fltVal val="0"/>
                                          </p:val>
                                        </p:tav>
                                      </p:tavLst>
                                    </p:anim>
                                    <p:animEffect transition="in" filter="fade">
                                      <p:cBhvr>
                                        <p:cTn id="43" dur="1000"/>
                                        <p:tgtEl>
                                          <p:spTgt spid="4108"/>
                                        </p:tgtEl>
                                      </p:cBhvr>
                                    </p:animEffect>
                                  </p:childTnLst>
                                </p:cTn>
                              </p:par>
                              <p:par>
                                <p:cTn id="44" presetID="31"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1000" fill="hold"/>
                                        <p:tgtEl>
                                          <p:spTgt spid="15"/>
                                        </p:tgtEl>
                                        <p:attrNameLst>
                                          <p:attrName>ppt_w</p:attrName>
                                        </p:attrNameLst>
                                      </p:cBhvr>
                                      <p:tavLst>
                                        <p:tav tm="0">
                                          <p:val>
                                            <p:fltVal val="0"/>
                                          </p:val>
                                        </p:tav>
                                        <p:tav tm="100000">
                                          <p:val>
                                            <p:strVal val="#ppt_w"/>
                                          </p:val>
                                        </p:tav>
                                      </p:tavLst>
                                    </p:anim>
                                    <p:anim calcmode="lin" valueType="num">
                                      <p:cBhvr>
                                        <p:cTn id="47" dur="1000" fill="hold"/>
                                        <p:tgtEl>
                                          <p:spTgt spid="15"/>
                                        </p:tgtEl>
                                        <p:attrNameLst>
                                          <p:attrName>ppt_h</p:attrName>
                                        </p:attrNameLst>
                                      </p:cBhvr>
                                      <p:tavLst>
                                        <p:tav tm="0">
                                          <p:val>
                                            <p:fltVal val="0"/>
                                          </p:val>
                                        </p:tav>
                                        <p:tav tm="100000">
                                          <p:val>
                                            <p:strVal val="#ppt_h"/>
                                          </p:val>
                                        </p:tav>
                                      </p:tavLst>
                                    </p:anim>
                                    <p:anim calcmode="lin" valueType="num">
                                      <p:cBhvr>
                                        <p:cTn id="48" dur="1000" fill="hold"/>
                                        <p:tgtEl>
                                          <p:spTgt spid="15"/>
                                        </p:tgtEl>
                                        <p:attrNameLst>
                                          <p:attrName>style.rotation</p:attrName>
                                        </p:attrNameLst>
                                      </p:cBhvr>
                                      <p:tavLst>
                                        <p:tav tm="0">
                                          <p:val>
                                            <p:fltVal val="90"/>
                                          </p:val>
                                        </p:tav>
                                        <p:tav tm="100000">
                                          <p:val>
                                            <p:fltVal val="0"/>
                                          </p:val>
                                        </p:tav>
                                      </p:tavLst>
                                    </p:anim>
                                    <p:animEffect transition="in" filter="fade">
                                      <p:cBhvr>
                                        <p:cTn id="49" dur="1000"/>
                                        <p:tgtEl>
                                          <p:spTgt spid="15"/>
                                        </p:tgtEl>
                                      </p:cBhvr>
                                    </p:animEffect>
                                  </p:childTnLst>
                                </p:cTn>
                              </p:par>
                              <p:par>
                                <p:cTn id="50" presetID="31"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1000" fill="hold"/>
                                        <p:tgtEl>
                                          <p:spTgt spid="27"/>
                                        </p:tgtEl>
                                        <p:attrNameLst>
                                          <p:attrName>ppt_w</p:attrName>
                                        </p:attrNameLst>
                                      </p:cBhvr>
                                      <p:tavLst>
                                        <p:tav tm="0">
                                          <p:val>
                                            <p:fltVal val="0"/>
                                          </p:val>
                                        </p:tav>
                                        <p:tav tm="100000">
                                          <p:val>
                                            <p:strVal val="#ppt_w"/>
                                          </p:val>
                                        </p:tav>
                                      </p:tavLst>
                                    </p:anim>
                                    <p:anim calcmode="lin" valueType="num">
                                      <p:cBhvr>
                                        <p:cTn id="53" dur="1000" fill="hold"/>
                                        <p:tgtEl>
                                          <p:spTgt spid="27"/>
                                        </p:tgtEl>
                                        <p:attrNameLst>
                                          <p:attrName>ppt_h</p:attrName>
                                        </p:attrNameLst>
                                      </p:cBhvr>
                                      <p:tavLst>
                                        <p:tav tm="0">
                                          <p:val>
                                            <p:fltVal val="0"/>
                                          </p:val>
                                        </p:tav>
                                        <p:tav tm="100000">
                                          <p:val>
                                            <p:strVal val="#ppt_h"/>
                                          </p:val>
                                        </p:tav>
                                      </p:tavLst>
                                    </p:anim>
                                    <p:anim calcmode="lin" valueType="num">
                                      <p:cBhvr>
                                        <p:cTn id="54" dur="1000" fill="hold"/>
                                        <p:tgtEl>
                                          <p:spTgt spid="27"/>
                                        </p:tgtEl>
                                        <p:attrNameLst>
                                          <p:attrName>style.rotation</p:attrName>
                                        </p:attrNameLst>
                                      </p:cBhvr>
                                      <p:tavLst>
                                        <p:tav tm="0">
                                          <p:val>
                                            <p:fltVal val="90"/>
                                          </p:val>
                                        </p:tav>
                                        <p:tav tm="100000">
                                          <p:val>
                                            <p:fltVal val="0"/>
                                          </p:val>
                                        </p:tav>
                                      </p:tavLst>
                                    </p:anim>
                                    <p:animEffect transition="in" filter="fade">
                                      <p:cBhvr>
                                        <p:cTn id="55" dur="1000"/>
                                        <p:tgtEl>
                                          <p:spTgt spid="27"/>
                                        </p:tgtEl>
                                      </p:cBhvr>
                                    </p:animEffect>
                                  </p:childTnLst>
                                </p:cTn>
                              </p:par>
                              <p:par>
                                <p:cTn id="56" presetID="31" presetClass="entr" presetSubtype="0"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1000" fill="hold"/>
                                        <p:tgtEl>
                                          <p:spTgt spid="14"/>
                                        </p:tgtEl>
                                        <p:attrNameLst>
                                          <p:attrName>ppt_w</p:attrName>
                                        </p:attrNameLst>
                                      </p:cBhvr>
                                      <p:tavLst>
                                        <p:tav tm="0">
                                          <p:val>
                                            <p:fltVal val="0"/>
                                          </p:val>
                                        </p:tav>
                                        <p:tav tm="100000">
                                          <p:val>
                                            <p:strVal val="#ppt_w"/>
                                          </p:val>
                                        </p:tav>
                                      </p:tavLst>
                                    </p:anim>
                                    <p:anim calcmode="lin" valueType="num">
                                      <p:cBhvr>
                                        <p:cTn id="59" dur="1000" fill="hold"/>
                                        <p:tgtEl>
                                          <p:spTgt spid="14"/>
                                        </p:tgtEl>
                                        <p:attrNameLst>
                                          <p:attrName>ppt_h</p:attrName>
                                        </p:attrNameLst>
                                      </p:cBhvr>
                                      <p:tavLst>
                                        <p:tav tm="0">
                                          <p:val>
                                            <p:fltVal val="0"/>
                                          </p:val>
                                        </p:tav>
                                        <p:tav tm="100000">
                                          <p:val>
                                            <p:strVal val="#ppt_h"/>
                                          </p:val>
                                        </p:tav>
                                      </p:tavLst>
                                    </p:anim>
                                    <p:anim calcmode="lin" valueType="num">
                                      <p:cBhvr>
                                        <p:cTn id="60" dur="1000" fill="hold"/>
                                        <p:tgtEl>
                                          <p:spTgt spid="14"/>
                                        </p:tgtEl>
                                        <p:attrNameLst>
                                          <p:attrName>style.rotation</p:attrName>
                                        </p:attrNameLst>
                                      </p:cBhvr>
                                      <p:tavLst>
                                        <p:tav tm="0">
                                          <p:val>
                                            <p:fltVal val="90"/>
                                          </p:val>
                                        </p:tav>
                                        <p:tav tm="100000">
                                          <p:val>
                                            <p:fltVal val="0"/>
                                          </p:val>
                                        </p:tav>
                                      </p:tavLst>
                                    </p:anim>
                                    <p:animEffect transition="in" filter="fade">
                                      <p:cBhvr>
                                        <p:cTn id="61" dur="1000"/>
                                        <p:tgtEl>
                                          <p:spTgt spid="14"/>
                                        </p:tgtEl>
                                      </p:cBhvr>
                                    </p:animEffect>
                                  </p:childTnLst>
                                </p:cTn>
                              </p:par>
                              <p:par>
                                <p:cTn id="62" presetID="31"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 calcmode="lin" valueType="num">
                                      <p:cBhvr>
                                        <p:cTn id="64" dur="1000" fill="hold"/>
                                        <p:tgtEl>
                                          <p:spTgt spid="39"/>
                                        </p:tgtEl>
                                        <p:attrNameLst>
                                          <p:attrName>ppt_w</p:attrName>
                                        </p:attrNameLst>
                                      </p:cBhvr>
                                      <p:tavLst>
                                        <p:tav tm="0">
                                          <p:val>
                                            <p:fltVal val="0"/>
                                          </p:val>
                                        </p:tav>
                                        <p:tav tm="100000">
                                          <p:val>
                                            <p:strVal val="#ppt_w"/>
                                          </p:val>
                                        </p:tav>
                                      </p:tavLst>
                                    </p:anim>
                                    <p:anim calcmode="lin" valueType="num">
                                      <p:cBhvr>
                                        <p:cTn id="65" dur="1000" fill="hold"/>
                                        <p:tgtEl>
                                          <p:spTgt spid="39"/>
                                        </p:tgtEl>
                                        <p:attrNameLst>
                                          <p:attrName>ppt_h</p:attrName>
                                        </p:attrNameLst>
                                      </p:cBhvr>
                                      <p:tavLst>
                                        <p:tav tm="0">
                                          <p:val>
                                            <p:fltVal val="0"/>
                                          </p:val>
                                        </p:tav>
                                        <p:tav tm="100000">
                                          <p:val>
                                            <p:strVal val="#ppt_h"/>
                                          </p:val>
                                        </p:tav>
                                      </p:tavLst>
                                    </p:anim>
                                    <p:anim calcmode="lin" valueType="num">
                                      <p:cBhvr>
                                        <p:cTn id="66" dur="1000" fill="hold"/>
                                        <p:tgtEl>
                                          <p:spTgt spid="39"/>
                                        </p:tgtEl>
                                        <p:attrNameLst>
                                          <p:attrName>style.rotation</p:attrName>
                                        </p:attrNameLst>
                                      </p:cBhvr>
                                      <p:tavLst>
                                        <p:tav tm="0">
                                          <p:val>
                                            <p:fltVal val="90"/>
                                          </p:val>
                                        </p:tav>
                                        <p:tav tm="100000">
                                          <p:val>
                                            <p:fltVal val="0"/>
                                          </p:val>
                                        </p:tav>
                                      </p:tavLst>
                                    </p:anim>
                                    <p:animEffect transition="in" filter="fade">
                                      <p:cBhvr>
                                        <p:cTn id="67" dur="1000"/>
                                        <p:tgtEl>
                                          <p:spTgt spid="39"/>
                                        </p:tgtEl>
                                      </p:cBhvr>
                                    </p:animEffect>
                                  </p:childTnLst>
                                </p:cTn>
                              </p:par>
                              <p:par>
                                <p:cTn id="68" presetID="31"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p:cTn id="70" dur="1000" fill="hold"/>
                                        <p:tgtEl>
                                          <p:spTgt spid="33"/>
                                        </p:tgtEl>
                                        <p:attrNameLst>
                                          <p:attrName>ppt_w</p:attrName>
                                        </p:attrNameLst>
                                      </p:cBhvr>
                                      <p:tavLst>
                                        <p:tav tm="0">
                                          <p:val>
                                            <p:fltVal val="0"/>
                                          </p:val>
                                        </p:tav>
                                        <p:tav tm="100000">
                                          <p:val>
                                            <p:strVal val="#ppt_w"/>
                                          </p:val>
                                        </p:tav>
                                      </p:tavLst>
                                    </p:anim>
                                    <p:anim calcmode="lin" valueType="num">
                                      <p:cBhvr>
                                        <p:cTn id="71" dur="1000" fill="hold"/>
                                        <p:tgtEl>
                                          <p:spTgt spid="33"/>
                                        </p:tgtEl>
                                        <p:attrNameLst>
                                          <p:attrName>ppt_h</p:attrName>
                                        </p:attrNameLst>
                                      </p:cBhvr>
                                      <p:tavLst>
                                        <p:tav tm="0">
                                          <p:val>
                                            <p:fltVal val="0"/>
                                          </p:val>
                                        </p:tav>
                                        <p:tav tm="100000">
                                          <p:val>
                                            <p:strVal val="#ppt_h"/>
                                          </p:val>
                                        </p:tav>
                                      </p:tavLst>
                                    </p:anim>
                                    <p:anim calcmode="lin" valueType="num">
                                      <p:cBhvr>
                                        <p:cTn id="72" dur="1000" fill="hold"/>
                                        <p:tgtEl>
                                          <p:spTgt spid="33"/>
                                        </p:tgtEl>
                                        <p:attrNameLst>
                                          <p:attrName>style.rotation</p:attrName>
                                        </p:attrNameLst>
                                      </p:cBhvr>
                                      <p:tavLst>
                                        <p:tav tm="0">
                                          <p:val>
                                            <p:fltVal val="90"/>
                                          </p:val>
                                        </p:tav>
                                        <p:tav tm="100000">
                                          <p:val>
                                            <p:fltVal val="0"/>
                                          </p:val>
                                        </p:tav>
                                      </p:tavLst>
                                    </p:anim>
                                    <p:animEffect transition="in" filter="fade">
                                      <p:cBhvr>
                                        <p:cTn id="73" dur="1000"/>
                                        <p:tgtEl>
                                          <p:spTgt spid="33"/>
                                        </p:tgtEl>
                                      </p:cBhvr>
                                    </p:animEffect>
                                  </p:childTnLst>
                                </p:cTn>
                              </p:par>
                              <p:par>
                                <p:cTn id="74" presetID="31" presetClass="entr" presetSubtype="0" fill="hold" nodeType="withEffect">
                                  <p:stCondLst>
                                    <p:cond delay="0"/>
                                  </p:stCondLst>
                                  <p:childTnLst>
                                    <p:set>
                                      <p:cBhvr>
                                        <p:cTn id="75" dur="1" fill="hold">
                                          <p:stCondLst>
                                            <p:cond delay="0"/>
                                          </p:stCondLst>
                                        </p:cTn>
                                        <p:tgtEl>
                                          <p:spTgt spid="4114"/>
                                        </p:tgtEl>
                                        <p:attrNameLst>
                                          <p:attrName>style.visibility</p:attrName>
                                        </p:attrNameLst>
                                      </p:cBhvr>
                                      <p:to>
                                        <p:strVal val="visible"/>
                                      </p:to>
                                    </p:set>
                                    <p:anim calcmode="lin" valueType="num">
                                      <p:cBhvr>
                                        <p:cTn id="76" dur="1000" fill="hold"/>
                                        <p:tgtEl>
                                          <p:spTgt spid="4114"/>
                                        </p:tgtEl>
                                        <p:attrNameLst>
                                          <p:attrName>ppt_w</p:attrName>
                                        </p:attrNameLst>
                                      </p:cBhvr>
                                      <p:tavLst>
                                        <p:tav tm="0">
                                          <p:val>
                                            <p:fltVal val="0"/>
                                          </p:val>
                                        </p:tav>
                                        <p:tav tm="100000">
                                          <p:val>
                                            <p:strVal val="#ppt_w"/>
                                          </p:val>
                                        </p:tav>
                                      </p:tavLst>
                                    </p:anim>
                                    <p:anim calcmode="lin" valueType="num">
                                      <p:cBhvr>
                                        <p:cTn id="77" dur="1000" fill="hold"/>
                                        <p:tgtEl>
                                          <p:spTgt spid="4114"/>
                                        </p:tgtEl>
                                        <p:attrNameLst>
                                          <p:attrName>ppt_h</p:attrName>
                                        </p:attrNameLst>
                                      </p:cBhvr>
                                      <p:tavLst>
                                        <p:tav tm="0">
                                          <p:val>
                                            <p:fltVal val="0"/>
                                          </p:val>
                                        </p:tav>
                                        <p:tav tm="100000">
                                          <p:val>
                                            <p:strVal val="#ppt_h"/>
                                          </p:val>
                                        </p:tav>
                                      </p:tavLst>
                                    </p:anim>
                                    <p:anim calcmode="lin" valueType="num">
                                      <p:cBhvr>
                                        <p:cTn id="78" dur="1000" fill="hold"/>
                                        <p:tgtEl>
                                          <p:spTgt spid="4114"/>
                                        </p:tgtEl>
                                        <p:attrNameLst>
                                          <p:attrName>style.rotation</p:attrName>
                                        </p:attrNameLst>
                                      </p:cBhvr>
                                      <p:tavLst>
                                        <p:tav tm="0">
                                          <p:val>
                                            <p:fltVal val="90"/>
                                          </p:val>
                                        </p:tav>
                                        <p:tav tm="100000">
                                          <p:val>
                                            <p:fltVal val="0"/>
                                          </p:val>
                                        </p:tav>
                                      </p:tavLst>
                                    </p:anim>
                                    <p:animEffect transition="in" filter="fade">
                                      <p:cBhvr>
                                        <p:cTn id="79" dur="1000"/>
                                        <p:tgtEl>
                                          <p:spTgt spid="4114"/>
                                        </p:tgtEl>
                                      </p:cBhvr>
                                    </p:animEffect>
                                  </p:childTnLst>
                                </p:cTn>
                              </p:par>
                              <p:par>
                                <p:cTn id="80" presetID="31" presetClass="entr" presetSubtype="0"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 calcmode="lin" valueType="num">
                                      <p:cBhvr>
                                        <p:cTn id="82" dur="1000" fill="hold"/>
                                        <p:tgtEl>
                                          <p:spTgt spid="57"/>
                                        </p:tgtEl>
                                        <p:attrNameLst>
                                          <p:attrName>ppt_w</p:attrName>
                                        </p:attrNameLst>
                                      </p:cBhvr>
                                      <p:tavLst>
                                        <p:tav tm="0">
                                          <p:val>
                                            <p:fltVal val="0"/>
                                          </p:val>
                                        </p:tav>
                                        <p:tav tm="100000">
                                          <p:val>
                                            <p:strVal val="#ppt_w"/>
                                          </p:val>
                                        </p:tav>
                                      </p:tavLst>
                                    </p:anim>
                                    <p:anim calcmode="lin" valueType="num">
                                      <p:cBhvr>
                                        <p:cTn id="83" dur="1000" fill="hold"/>
                                        <p:tgtEl>
                                          <p:spTgt spid="57"/>
                                        </p:tgtEl>
                                        <p:attrNameLst>
                                          <p:attrName>ppt_h</p:attrName>
                                        </p:attrNameLst>
                                      </p:cBhvr>
                                      <p:tavLst>
                                        <p:tav tm="0">
                                          <p:val>
                                            <p:fltVal val="0"/>
                                          </p:val>
                                        </p:tav>
                                        <p:tav tm="100000">
                                          <p:val>
                                            <p:strVal val="#ppt_h"/>
                                          </p:val>
                                        </p:tav>
                                      </p:tavLst>
                                    </p:anim>
                                    <p:anim calcmode="lin" valueType="num">
                                      <p:cBhvr>
                                        <p:cTn id="84" dur="1000" fill="hold"/>
                                        <p:tgtEl>
                                          <p:spTgt spid="57"/>
                                        </p:tgtEl>
                                        <p:attrNameLst>
                                          <p:attrName>style.rotation</p:attrName>
                                        </p:attrNameLst>
                                      </p:cBhvr>
                                      <p:tavLst>
                                        <p:tav tm="0">
                                          <p:val>
                                            <p:fltVal val="90"/>
                                          </p:val>
                                        </p:tav>
                                        <p:tav tm="100000">
                                          <p:val>
                                            <p:fltVal val="0"/>
                                          </p:val>
                                        </p:tav>
                                      </p:tavLst>
                                    </p:anim>
                                    <p:animEffect transition="in" filter="fade">
                                      <p:cBhvr>
                                        <p:cTn id="85" dur="1000"/>
                                        <p:tgtEl>
                                          <p:spTgt spid="57"/>
                                        </p:tgtEl>
                                      </p:cBhvr>
                                    </p:animEffect>
                                  </p:childTnLst>
                                </p:cTn>
                              </p:par>
                              <p:par>
                                <p:cTn id="86" presetID="31" presetClass="entr" presetSubtype="0" fill="hold" nodeType="withEffect">
                                  <p:stCondLst>
                                    <p:cond delay="0"/>
                                  </p:stCondLst>
                                  <p:childTnLst>
                                    <p:set>
                                      <p:cBhvr>
                                        <p:cTn id="87" dur="1" fill="hold">
                                          <p:stCondLst>
                                            <p:cond delay="0"/>
                                          </p:stCondLst>
                                        </p:cTn>
                                        <p:tgtEl>
                                          <p:spTgt spid="51"/>
                                        </p:tgtEl>
                                        <p:attrNameLst>
                                          <p:attrName>style.visibility</p:attrName>
                                        </p:attrNameLst>
                                      </p:cBhvr>
                                      <p:to>
                                        <p:strVal val="visible"/>
                                      </p:to>
                                    </p:set>
                                    <p:anim calcmode="lin" valueType="num">
                                      <p:cBhvr>
                                        <p:cTn id="88" dur="1000" fill="hold"/>
                                        <p:tgtEl>
                                          <p:spTgt spid="51"/>
                                        </p:tgtEl>
                                        <p:attrNameLst>
                                          <p:attrName>ppt_w</p:attrName>
                                        </p:attrNameLst>
                                      </p:cBhvr>
                                      <p:tavLst>
                                        <p:tav tm="0">
                                          <p:val>
                                            <p:fltVal val="0"/>
                                          </p:val>
                                        </p:tav>
                                        <p:tav tm="100000">
                                          <p:val>
                                            <p:strVal val="#ppt_w"/>
                                          </p:val>
                                        </p:tav>
                                      </p:tavLst>
                                    </p:anim>
                                    <p:anim calcmode="lin" valueType="num">
                                      <p:cBhvr>
                                        <p:cTn id="89" dur="1000" fill="hold"/>
                                        <p:tgtEl>
                                          <p:spTgt spid="51"/>
                                        </p:tgtEl>
                                        <p:attrNameLst>
                                          <p:attrName>ppt_h</p:attrName>
                                        </p:attrNameLst>
                                      </p:cBhvr>
                                      <p:tavLst>
                                        <p:tav tm="0">
                                          <p:val>
                                            <p:fltVal val="0"/>
                                          </p:val>
                                        </p:tav>
                                        <p:tav tm="100000">
                                          <p:val>
                                            <p:strVal val="#ppt_h"/>
                                          </p:val>
                                        </p:tav>
                                      </p:tavLst>
                                    </p:anim>
                                    <p:anim calcmode="lin" valueType="num">
                                      <p:cBhvr>
                                        <p:cTn id="90" dur="1000" fill="hold"/>
                                        <p:tgtEl>
                                          <p:spTgt spid="51"/>
                                        </p:tgtEl>
                                        <p:attrNameLst>
                                          <p:attrName>style.rotation</p:attrName>
                                        </p:attrNameLst>
                                      </p:cBhvr>
                                      <p:tavLst>
                                        <p:tav tm="0">
                                          <p:val>
                                            <p:fltVal val="90"/>
                                          </p:val>
                                        </p:tav>
                                        <p:tav tm="100000">
                                          <p:val>
                                            <p:fltVal val="0"/>
                                          </p:val>
                                        </p:tav>
                                      </p:tavLst>
                                    </p:anim>
                                    <p:animEffect transition="in" filter="fade">
                                      <p:cBhvr>
                                        <p:cTn id="91" dur="1000"/>
                                        <p:tgtEl>
                                          <p:spTgt spid="51"/>
                                        </p:tgtEl>
                                      </p:cBhvr>
                                    </p:animEffect>
                                  </p:childTnLst>
                                </p:cTn>
                              </p:par>
                              <p:par>
                                <p:cTn id="92" presetID="31" presetClass="entr" presetSubtype="0" fill="hold" nodeType="withEffect">
                                  <p:stCondLst>
                                    <p:cond delay="0"/>
                                  </p:stCondLst>
                                  <p:childTnLst>
                                    <p:set>
                                      <p:cBhvr>
                                        <p:cTn id="93" dur="1" fill="hold">
                                          <p:stCondLst>
                                            <p:cond delay="0"/>
                                          </p:stCondLst>
                                        </p:cTn>
                                        <p:tgtEl>
                                          <p:spTgt spid="4101"/>
                                        </p:tgtEl>
                                        <p:attrNameLst>
                                          <p:attrName>style.visibility</p:attrName>
                                        </p:attrNameLst>
                                      </p:cBhvr>
                                      <p:to>
                                        <p:strVal val="visible"/>
                                      </p:to>
                                    </p:set>
                                    <p:anim calcmode="lin" valueType="num">
                                      <p:cBhvr>
                                        <p:cTn id="94" dur="1000" fill="hold"/>
                                        <p:tgtEl>
                                          <p:spTgt spid="4101"/>
                                        </p:tgtEl>
                                        <p:attrNameLst>
                                          <p:attrName>ppt_w</p:attrName>
                                        </p:attrNameLst>
                                      </p:cBhvr>
                                      <p:tavLst>
                                        <p:tav tm="0">
                                          <p:val>
                                            <p:fltVal val="0"/>
                                          </p:val>
                                        </p:tav>
                                        <p:tav tm="100000">
                                          <p:val>
                                            <p:strVal val="#ppt_w"/>
                                          </p:val>
                                        </p:tav>
                                      </p:tavLst>
                                    </p:anim>
                                    <p:anim calcmode="lin" valueType="num">
                                      <p:cBhvr>
                                        <p:cTn id="95" dur="1000" fill="hold"/>
                                        <p:tgtEl>
                                          <p:spTgt spid="4101"/>
                                        </p:tgtEl>
                                        <p:attrNameLst>
                                          <p:attrName>ppt_h</p:attrName>
                                        </p:attrNameLst>
                                      </p:cBhvr>
                                      <p:tavLst>
                                        <p:tav tm="0">
                                          <p:val>
                                            <p:fltVal val="0"/>
                                          </p:val>
                                        </p:tav>
                                        <p:tav tm="100000">
                                          <p:val>
                                            <p:strVal val="#ppt_h"/>
                                          </p:val>
                                        </p:tav>
                                      </p:tavLst>
                                    </p:anim>
                                    <p:anim calcmode="lin" valueType="num">
                                      <p:cBhvr>
                                        <p:cTn id="96" dur="1000" fill="hold"/>
                                        <p:tgtEl>
                                          <p:spTgt spid="4101"/>
                                        </p:tgtEl>
                                        <p:attrNameLst>
                                          <p:attrName>style.rotation</p:attrName>
                                        </p:attrNameLst>
                                      </p:cBhvr>
                                      <p:tavLst>
                                        <p:tav tm="0">
                                          <p:val>
                                            <p:fltVal val="90"/>
                                          </p:val>
                                        </p:tav>
                                        <p:tav tm="100000">
                                          <p:val>
                                            <p:fltVal val="0"/>
                                          </p:val>
                                        </p:tav>
                                      </p:tavLst>
                                    </p:anim>
                                    <p:animEffect transition="in" filter="fade">
                                      <p:cBhvr>
                                        <p:cTn id="97" dur="10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D209F-DC9D-897F-3D5B-A18D82416D61}"/>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E4DBCB3F-FBF4-3631-C638-B57CA2698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0643" y="1601468"/>
            <a:ext cx="5093249" cy="40373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8C0262-017A-4511-0FFC-1AB1D89816A6}"/>
              </a:ext>
            </a:extLst>
          </p:cNvPr>
          <p:cNvSpPr>
            <a:spLocks noGrp="1"/>
          </p:cNvSpPr>
          <p:nvPr>
            <p:ph type="title"/>
          </p:nvPr>
        </p:nvSpPr>
        <p:spPr/>
        <p:txBody>
          <a:bodyPr/>
          <a:lstStyle/>
          <a:p>
            <a:r>
              <a:rPr lang="en-US" b="1" dirty="0"/>
              <a:t>MR physics</a:t>
            </a:r>
          </a:p>
        </p:txBody>
      </p:sp>
      <p:sp>
        <p:nvSpPr>
          <p:cNvPr id="3" name="Content Placeholder 2">
            <a:extLst>
              <a:ext uri="{FF2B5EF4-FFF2-40B4-BE49-F238E27FC236}">
                <a16:creationId xmlns:a16="http://schemas.microsoft.com/office/drawing/2014/main" id="{FFB71B29-1CA3-8FF3-5E4F-E9151AF294E5}"/>
              </a:ext>
            </a:extLst>
          </p:cNvPr>
          <p:cNvSpPr>
            <a:spLocks noGrp="1"/>
          </p:cNvSpPr>
          <p:nvPr>
            <p:ph idx="1"/>
          </p:nvPr>
        </p:nvSpPr>
        <p:spPr>
          <a:xfrm>
            <a:off x="838200" y="1825625"/>
            <a:ext cx="3753465" cy="4351338"/>
          </a:xfrm>
        </p:spPr>
        <p:txBody>
          <a:bodyPr/>
          <a:lstStyle/>
          <a:p>
            <a:r>
              <a:rPr lang="en-US" dirty="0"/>
              <a:t>“Magnetic”</a:t>
            </a:r>
          </a:p>
        </p:txBody>
      </p:sp>
      <p:pic>
        <p:nvPicPr>
          <p:cNvPr id="10" name="Picture 4">
            <a:extLst>
              <a:ext uri="{FF2B5EF4-FFF2-40B4-BE49-F238E27FC236}">
                <a16:creationId xmlns:a16="http://schemas.microsoft.com/office/drawing/2014/main" id="{BCF7532D-55BF-A877-AB05-441678275C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2064" y="2314479"/>
            <a:ext cx="6230405" cy="2611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55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BF5F9-54D2-8927-9F6B-EE43F0159F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29B7C-48FF-847E-275E-C9F8FDEFB07E}"/>
              </a:ext>
            </a:extLst>
          </p:cNvPr>
          <p:cNvSpPr>
            <a:spLocks noGrp="1"/>
          </p:cNvSpPr>
          <p:nvPr>
            <p:ph type="title"/>
          </p:nvPr>
        </p:nvSpPr>
        <p:spPr/>
        <p:txBody>
          <a:bodyPr/>
          <a:lstStyle/>
          <a:p>
            <a:r>
              <a:rPr lang="en-US" b="1" dirty="0"/>
              <a:t>MR physics</a:t>
            </a:r>
          </a:p>
        </p:txBody>
      </p:sp>
      <p:sp>
        <p:nvSpPr>
          <p:cNvPr id="3" name="Content Placeholder 2">
            <a:extLst>
              <a:ext uri="{FF2B5EF4-FFF2-40B4-BE49-F238E27FC236}">
                <a16:creationId xmlns:a16="http://schemas.microsoft.com/office/drawing/2014/main" id="{6B69A63D-7478-9B20-EA9B-7F702E62A78A}"/>
              </a:ext>
            </a:extLst>
          </p:cNvPr>
          <p:cNvSpPr>
            <a:spLocks noGrp="1"/>
          </p:cNvSpPr>
          <p:nvPr>
            <p:ph idx="1"/>
          </p:nvPr>
        </p:nvSpPr>
        <p:spPr>
          <a:xfrm>
            <a:off x="838200" y="1825625"/>
            <a:ext cx="3753465" cy="4351338"/>
          </a:xfrm>
        </p:spPr>
        <p:txBody>
          <a:bodyPr/>
          <a:lstStyle/>
          <a:p>
            <a:r>
              <a:rPr lang="en-US" dirty="0"/>
              <a:t>“Magnetic”</a:t>
            </a:r>
          </a:p>
          <a:p>
            <a:pPr lvl="1"/>
            <a:r>
              <a:rPr lang="en-US" dirty="0"/>
              <a:t>Spin system</a:t>
            </a:r>
          </a:p>
        </p:txBody>
      </p:sp>
      <p:pic>
        <p:nvPicPr>
          <p:cNvPr id="4100" name="Picture 4">
            <a:extLst>
              <a:ext uri="{FF2B5EF4-FFF2-40B4-BE49-F238E27FC236}">
                <a16:creationId xmlns:a16="http://schemas.microsoft.com/office/drawing/2014/main" id="{B98F426A-EDE4-D77B-DC38-8A1E5EA744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6"/>
          <a:stretch>
            <a:fillRect/>
          </a:stretch>
        </p:blipFill>
        <p:spPr bwMode="auto">
          <a:xfrm>
            <a:off x="5294527" y="1960560"/>
            <a:ext cx="5518615" cy="42793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F60FA7-D5CB-BE9B-4856-152158BF45E7}"/>
              </a:ext>
            </a:extLst>
          </p:cNvPr>
          <p:cNvSpPr txBox="1"/>
          <p:nvPr/>
        </p:nvSpPr>
        <p:spPr>
          <a:xfrm>
            <a:off x="5782609" y="1321356"/>
            <a:ext cx="1182161" cy="369332"/>
          </a:xfrm>
          <a:prstGeom prst="rect">
            <a:avLst/>
          </a:prstGeom>
          <a:noFill/>
        </p:spPr>
        <p:txBody>
          <a:bodyPr wrap="square" rtlCol="0">
            <a:spAutoFit/>
          </a:bodyPr>
          <a:lstStyle/>
          <a:p>
            <a:pPr algn="ctr"/>
            <a:r>
              <a:rPr lang="en-US" b="1" dirty="0"/>
              <a:t>Outside</a:t>
            </a:r>
          </a:p>
        </p:txBody>
      </p:sp>
      <p:sp>
        <p:nvSpPr>
          <p:cNvPr id="7" name="TextBox 6">
            <a:extLst>
              <a:ext uri="{FF2B5EF4-FFF2-40B4-BE49-F238E27FC236}">
                <a16:creationId xmlns:a16="http://schemas.microsoft.com/office/drawing/2014/main" id="{190FC445-7FDA-2AEA-1A2F-BA6DBC55F7D7}"/>
              </a:ext>
            </a:extLst>
          </p:cNvPr>
          <p:cNvSpPr txBox="1"/>
          <p:nvPr/>
        </p:nvSpPr>
        <p:spPr>
          <a:xfrm>
            <a:off x="9137855" y="1321356"/>
            <a:ext cx="1182161" cy="369332"/>
          </a:xfrm>
          <a:prstGeom prst="rect">
            <a:avLst/>
          </a:prstGeom>
          <a:noFill/>
        </p:spPr>
        <p:txBody>
          <a:bodyPr wrap="square" rtlCol="0">
            <a:spAutoFit/>
          </a:bodyPr>
          <a:lstStyle/>
          <a:p>
            <a:pPr algn="ctr"/>
            <a:r>
              <a:rPr lang="en-US" b="1" dirty="0"/>
              <a:t>Inside</a:t>
            </a:r>
          </a:p>
        </p:txBody>
      </p:sp>
      <p:sp>
        <p:nvSpPr>
          <p:cNvPr id="9" name="Rectangle 8">
            <a:extLst>
              <a:ext uri="{FF2B5EF4-FFF2-40B4-BE49-F238E27FC236}">
                <a16:creationId xmlns:a16="http://schemas.microsoft.com/office/drawing/2014/main" id="{00F606E5-75E1-33CE-9192-F46B9B555C8A}"/>
              </a:ext>
            </a:extLst>
          </p:cNvPr>
          <p:cNvSpPr/>
          <p:nvPr/>
        </p:nvSpPr>
        <p:spPr>
          <a:xfrm>
            <a:off x="7458075" y="1321356"/>
            <a:ext cx="3486150" cy="48556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E216AF5-0662-AAAC-0E17-F912E339AA5F}"/>
              </a:ext>
            </a:extLst>
          </p:cNvPr>
          <p:cNvGrpSpPr/>
          <p:nvPr/>
        </p:nvGrpSpPr>
        <p:grpSpPr>
          <a:xfrm>
            <a:off x="950511" y="2004202"/>
            <a:ext cx="10420131" cy="4326897"/>
            <a:chOff x="950511" y="2004202"/>
            <a:chExt cx="10420131" cy="4326897"/>
          </a:xfrm>
        </p:grpSpPr>
        <p:pic>
          <p:nvPicPr>
            <p:cNvPr id="11" name="Picture 4">
              <a:extLst>
                <a:ext uri="{FF2B5EF4-FFF2-40B4-BE49-F238E27FC236}">
                  <a16:creationId xmlns:a16="http://schemas.microsoft.com/office/drawing/2014/main" id="{5ADDBE81-6A37-AE44-6D8F-D26A937FE5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511" y="3313696"/>
              <a:ext cx="1734862" cy="13751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C68D12D9-411B-E8FB-44CA-06012B3C9C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71140">
              <a:off x="2857165" y="4955903"/>
              <a:ext cx="1734862" cy="13751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F820EBD5-D1B7-2BCA-B1CA-593380E3F5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891531">
              <a:off x="3333394" y="2892548"/>
              <a:ext cx="1734862" cy="13751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DC921C33-0CAC-E12E-5841-28B5FAD4B4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281135">
              <a:off x="7545533" y="4550677"/>
              <a:ext cx="1734862" cy="137519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BFCDF5AD-9061-6951-78F6-323E6F442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799952">
              <a:off x="9635780" y="3941561"/>
              <a:ext cx="1734862" cy="13751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B4A0BF5A-5C6A-30BB-2588-AD550D9D8E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93414">
              <a:off x="8270424" y="2004202"/>
              <a:ext cx="1734862" cy="13751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7438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4100"/>
                                        </p:tgtEl>
                                        <p:attrNameLst>
                                          <p:attrName>style.visibility</p:attrName>
                                        </p:attrNameLst>
                                      </p:cBhvr>
                                      <p:to>
                                        <p:strVal val="visible"/>
                                      </p:to>
                                    </p:set>
                                    <p:animEffect transition="in" filter="fade">
                                      <p:cBhvr>
                                        <p:cTn id="14" dur="500"/>
                                        <p:tgtEl>
                                          <p:spTgt spid="4100"/>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150FE-B2E8-0747-22A2-36C8F004FF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2132B5-8823-4395-D250-B2B2FF7D54F7}"/>
              </a:ext>
            </a:extLst>
          </p:cNvPr>
          <p:cNvSpPr>
            <a:spLocks noGrp="1"/>
          </p:cNvSpPr>
          <p:nvPr>
            <p:ph type="title"/>
          </p:nvPr>
        </p:nvSpPr>
        <p:spPr/>
        <p:txBody>
          <a:bodyPr/>
          <a:lstStyle/>
          <a:p>
            <a:r>
              <a:rPr lang="en-US" b="1" dirty="0"/>
              <a:t>MR physics</a:t>
            </a:r>
          </a:p>
        </p:txBody>
      </p:sp>
      <p:sp>
        <p:nvSpPr>
          <p:cNvPr id="3" name="Content Placeholder 2">
            <a:extLst>
              <a:ext uri="{FF2B5EF4-FFF2-40B4-BE49-F238E27FC236}">
                <a16:creationId xmlns:a16="http://schemas.microsoft.com/office/drawing/2014/main" id="{3A6D7119-252D-E755-45B6-B7FF98B2938E}"/>
              </a:ext>
            </a:extLst>
          </p:cNvPr>
          <p:cNvSpPr>
            <a:spLocks noGrp="1"/>
          </p:cNvSpPr>
          <p:nvPr>
            <p:ph idx="1"/>
          </p:nvPr>
        </p:nvSpPr>
        <p:spPr>
          <a:xfrm>
            <a:off x="838200" y="1825625"/>
            <a:ext cx="3753465" cy="4351338"/>
          </a:xfrm>
        </p:spPr>
        <p:txBody>
          <a:bodyPr/>
          <a:lstStyle/>
          <a:p>
            <a:r>
              <a:rPr lang="en-US" dirty="0"/>
              <a:t>“Magnetic”</a:t>
            </a:r>
          </a:p>
          <a:p>
            <a:pPr lvl="1"/>
            <a:r>
              <a:rPr lang="en-US" dirty="0"/>
              <a:t>Spin system</a:t>
            </a:r>
          </a:p>
          <a:p>
            <a:pPr lvl="1"/>
            <a:r>
              <a:rPr lang="en-US" b="1" dirty="0"/>
              <a:t>Classical Mechanical View: </a:t>
            </a:r>
            <a:r>
              <a:rPr lang="en-US" dirty="0"/>
              <a:t>magnetic moments align with applied external field</a:t>
            </a:r>
          </a:p>
        </p:txBody>
      </p:sp>
      <p:pic>
        <p:nvPicPr>
          <p:cNvPr id="4100" name="Picture 4">
            <a:extLst>
              <a:ext uri="{FF2B5EF4-FFF2-40B4-BE49-F238E27FC236}">
                <a16:creationId xmlns:a16="http://schemas.microsoft.com/office/drawing/2014/main" id="{70F8201A-0D73-E53F-7AF6-AD9490F71A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6"/>
          <a:stretch>
            <a:fillRect/>
          </a:stretch>
        </p:blipFill>
        <p:spPr bwMode="auto">
          <a:xfrm>
            <a:off x="5294527" y="1960560"/>
            <a:ext cx="5518615" cy="42793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469EAF0-E5A6-2DD5-CB91-0295F375E68F}"/>
              </a:ext>
            </a:extLst>
          </p:cNvPr>
          <p:cNvSpPr txBox="1"/>
          <p:nvPr/>
        </p:nvSpPr>
        <p:spPr>
          <a:xfrm>
            <a:off x="5782609" y="1321356"/>
            <a:ext cx="1182161" cy="369332"/>
          </a:xfrm>
          <a:prstGeom prst="rect">
            <a:avLst/>
          </a:prstGeom>
          <a:noFill/>
        </p:spPr>
        <p:txBody>
          <a:bodyPr wrap="square" rtlCol="0">
            <a:spAutoFit/>
          </a:bodyPr>
          <a:lstStyle/>
          <a:p>
            <a:pPr algn="ctr"/>
            <a:r>
              <a:rPr lang="en-US" b="1" dirty="0"/>
              <a:t>Outside</a:t>
            </a:r>
          </a:p>
        </p:txBody>
      </p:sp>
      <p:sp>
        <p:nvSpPr>
          <p:cNvPr id="7" name="TextBox 6">
            <a:extLst>
              <a:ext uri="{FF2B5EF4-FFF2-40B4-BE49-F238E27FC236}">
                <a16:creationId xmlns:a16="http://schemas.microsoft.com/office/drawing/2014/main" id="{F9DE60DD-4AF7-CC63-0BC3-50C229125118}"/>
              </a:ext>
            </a:extLst>
          </p:cNvPr>
          <p:cNvSpPr txBox="1"/>
          <p:nvPr/>
        </p:nvSpPr>
        <p:spPr>
          <a:xfrm>
            <a:off x="9137855" y="1321356"/>
            <a:ext cx="1182161" cy="369332"/>
          </a:xfrm>
          <a:prstGeom prst="rect">
            <a:avLst/>
          </a:prstGeom>
          <a:noFill/>
        </p:spPr>
        <p:txBody>
          <a:bodyPr wrap="square" rtlCol="0">
            <a:spAutoFit/>
          </a:bodyPr>
          <a:lstStyle/>
          <a:p>
            <a:pPr algn="ctr"/>
            <a:r>
              <a:rPr lang="en-US" b="1" dirty="0"/>
              <a:t>Inside</a:t>
            </a:r>
          </a:p>
        </p:txBody>
      </p:sp>
      <p:sp>
        <p:nvSpPr>
          <p:cNvPr id="9" name="Rectangle 8">
            <a:extLst>
              <a:ext uri="{FF2B5EF4-FFF2-40B4-BE49-F238E27FC236}">
                <a16:creationId xmlns:a16="http://schemas.microsoft.com/office/drawing/2014/main" id="{82227763-D5DE-4607-5AE0-64409FE32F8F}"/>
              </a:ext>
            </a:extLst>
          </p:cNvPr>
          <p:cNvSpPr/>
          <p:nvPr/>
        </p:nvSpPr>
        <p:spPr>
          <a:xfrm>
            <a:off x="7458075" y="1960560"/>
            <a:ext cx="3486150" cy="42164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536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xit" presetSubtype="8" fill="hold" grpId="0" nodeType="withEffect">
                                  <p:stCondLst>
                                    <p:cond delay="0"/>
                                  </p:stCondLst>
                                  <p:childTnLst>
                                    <p:animEffect transition="out" filter="wipe(left)">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p:bldP spid="9" grpId="0" uiExpan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00860-66C4-C432-4A44-8C41337E8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7A1587-1C6D-CCD8-08D3-8CCB06126C2A}"/>
              </a:ext>
            </a:extLst>
          </p:cNvPr>
          <p:cNvSpPr>
            <a:spLocks noGrp="1"/>
          </p:cNvSpPr>
          <p:nvPr>
            <p:ph type="title"/>
          </p:nvPr>
        </p:nvSpPr>
        <p:spPr/>
        <p:txBody>
          <a:bodyPr/>
          <a:lstStyle/>
          <a:p>
            <a:r>
              <a:rPr lang="en-US" b="1" dirty="0"/>
              <a:t>MR physics</a:t>
            </a:r>
          </a:p>
        </p:txBody>
      </p:sp>
      <p:pic>
        <p:nvPicPr>
          <p:cNvPr id="5122" name="Picture 2">
            <a:extLst>
              <a:ext uri="{FF2B5EF4-FFF2-40B4-BE49-F238E27FC236}">
                <a16:creationId xmlns:a16="http://schemas.microsoft.com/office/drawing/2014/main" id="{045912E4-F16C-18E7-B937-266ADEAEB7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6325"/>
          <a:stretch>
            <a:fillRect/>
          </a:stretch>
        </p:blipFill>
        <p:spPr bwMode="auto">
          <a:xfrm>
            <a:off x="8422988" y="2068223"/>
            <a:ext cx="2230497" cy="40622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4665731D-BC38-006A-0B77-5999FEFBEF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469"/>
          <a:stretch>
            <a:fillRect/>
          </a:stretch>
        </p:blipFill>
        <p:spPr bwMode="auto">
          <a:xfrm>
            <a:off x="5254937" y="2070015"/>
            <a:ext cx="1932770" cy="40604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E3BD50C3-E55C-87AD-46F6-5409659A54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016" r="176"/>
          <a:stretch>
            <a:fillRect/>
          </a:stretch>
        </p:blipFill>
        <p:spPr bwMode="auto">
          <a:xfrm>
            <a:off x="1248229" y="1960560"/>
            <a:ext cx="3306393" cy="4279337"/>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C3687DBC-EE5C-A55C-50EF-B0FC17A88E62}"/>
              </a:ext>
            </a:extLst>
          </p:cNvPr>
          <p:cNvGrpSpPr/>
          <p:nvPr/>
        </p:nvGrpSpPr>
        <p:grpSpPr>
          <a:xfrm>
            <a:off x="8422988" y="2311919"/>
            <a:ext cx="2226518" cy="3574823"/>
            <a:chOff x="8422988" y="2343831"/>
            <a:chExt cx="2226518" cy="3574823"/>
          </a:xfrm>
        </p:grpSpPr>
        <p:sp>
          <p:nvSpPr>
            <p:cNvPr id="14" name="Arrow: Down 13">
              <a:extLst>
                <a:ext uri="{FF2B5EF4-FFF2-40B4-BE49-F238E27FC236}">
                  <a16:creationId xmlns:a16="http://schemas.microsoft.com/office/drawing/2014/main" id="{CCE6607A-B017-1C68-626A-AD91A4D4D489}"/>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FFC71ACF-252D-6347-BAAE-9CC17271506B}"/>
                </a:ext>
              </a:extLst>
            </p:cNvPr>
            <p:cNvGrpSpPr/>
            <p:nvPr/>
          </p:nvGrpSpPr>
          <p:grpSpPr>
            <a:xfrm rot="2313807">
              <a:off x="8766784" y="3312679"/>
              <a:ext cx="1538927" cy="1538927"/>
              <a:chOff x="9187544" y="2148113"/>
              <a:chExt cx="1553028" cy="1553028"/>
            </a:xfrm>
          </p:grpSpPr>
          <p:sp>
            <p:nvSpPr>
              <p:cNvPr id="16" name="Oval 15">
                <a:extLst>
                  <a:ext uri="{FF2B5EF4-FFF2-40B4-BE49-F238E27FC236}">
                    <a16:creationId xmlns:a16="http://schemas.microsoft.com/office/drawing/2014/main" id="{2028DA9F-53CB-4A20-179E-15F43B7FFC17}"/>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7" name="Cross 16">
                <a:extLst>
                  <a:ext uri="{FF2B5EF4-FFF2-40B4-BE49-F238E27FC236}">
                    <a16:creationId xmlns:a16="http://schemas.microsoft.com/office/drawing/2014/main" id="{588976FC-C800-39D4-E355-5DF59904BCD9}"/>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Arc 17">
              <a:extLst>
                <a:ext uri="{FF2B5EF4-FFF2-40B4-BE49-F238E27FC236}">
                  <a16:creationId xmlns:a16="http://schemas.microsoft.com/office/drawing/2014/main" id="{0B6C5E58-2F2E-DCCF-75C5-A2F51A8ACF28}"/>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1E4A70A1-59BD-97EF-1B65-6CB11B9781F8}"/>
              </a:ext>
            </a:extLst>
          </p:cNvPr>
          <p:cNvGrpSpPr/>
          <p:nvPr/>
        </p:nvGrpSpPr>
        <p:grpSpPr>
          <a:xfrm>
            <a:off x="8766782" y="3280764"/>
            <a:ext cx="1538927" cy="1538927"/>
            <a:chOff x="8252798" y="2659536"/>
            <a:chExt cx="1538927" cy="1538927"/>
          </a:xfrm>
        </p:grpSpPr>
        <p:sp>
          <p:nvSpPr>
            <p:cNvPr id="23" name="Oval 22">
              <a:extLst>
                <a:ext uri="{FF2B5EF4-FFF2-40B4-BE49-F238E27FC236}">
                  <a16:creationId xmlns:a16="http://schemas.microsoft.com/office/drawing/2014/main" id="{C348A22D-F266-CC01-BF05-65494A7EC56F}"/>
                </a:ext>
              </a:extLst>
            </p:cNvPr>
            <p:cNvSpPr/>
            <p:nvPr/>
          </p:nvSpPr>
          <p:spPr>
            <a:xfrm>
              <a:off x="8252798" y="2659536"/>
              <a:ext cx="1538927" cy="1538927"/>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4" name="Cross 23">
              <a:extLst>
                <a:ext uri="{FF2B5EF4-FFF2-40B4-BE49-F238E27FC236}">
                  <a16:creationId xmlns:a16="http://schemas.microsoft.com/office/drawing/2014/main" id="{DD940D62-0667-DD51-2626-C427B606A60C}"/>
                </a:ext>
              </a:extLst>
            </p:cNvPr>
            <p:cNvSpPr/>
            <p:nvPr/>
          </p:nvSpPr>
          <p:spPr>
            <a:xfrm>
              <a:off x="8641124" y="3047862"/>
              <a:ext cx="762273" cy="762273"/>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82167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000"/>
                                        <p:tgtEl>
                                          <p:spTgt spid="25"/>
                                        </p:tgtEl>
                                      </p:cBhvr>
                                    </p:animEffect>
                                    <p:anim calcmode="lin" valueType="num">
                                      <p:cBhvr>
                                        <p:cTn id="13" dur="2000" fill="hold"/>
                                        <p:tgtEl>
                                          <p:spTgt spid="25"/>
                                        </p:tgtEl>
                                        <p:attrNameLst>
                                          <p:attrName>ppt_w</p:attrName>
                                        </p:attrNameLst>
                                      </p:cBhvr>
                                      <p:tavLst>
                                        <p:tav tm="0" fmla="#ppt_w*sin(2.5*pi*$)">
                                          <p:val>
                                            <p:fltVal val="0"/>
                                          </p:val>
                                        </p:tav>
                                        <p:tav tm="100000">
                                          <p:val>
                                            <p:fltVal val="1"/>
                                          </p:val>
                                        </p:tav>
                                      </p:tavLst>
                                    </p:anim>
                                    <p:anim calcmode="lin" valueType="num">
                                      <p:cBhvr>
                                        <p:cTn id="14" dur="2000" fill="hold"/>
                                        <p:tgtEl>
                                          <p:spTgt spid="25"/>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45" presetClass="exit" presetSubtype="0" fill="hold" nodeType="afterEffect">
                                  <p:stCondLst>
                                    <p:cond delay="0"/>
                                  </p:stCondLst>
                                  <p:childTnLst>
                                    <p:animEffect transition="out" filter="fade">
                                      <p:cBhvr>
                                        <p:cTn id="17" dur="2000"/>
                                        <p:tgtEl>
                                          <p:spTgt spid="25"/>
                                        </p:tgtEl>
                                      </p:cBhvr>
                                    </p:animEffect>
                                    <p:anim calcmode="lin" valueType="num">
                                      <p:cBhvr>
                                        <p:cTn id="18" dur="2000"/>
                                        <p:tgtEl>
                                          <p:spTgt spid="2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9" dur="2000"/>
                                        <p:tgtEl>
                                          <p:spTgt spid="25"/>
                                        </p:tgtEl>
                                        <p:attrNameLst>
                                          <p:attrName>ppt_h</p:attrName>
                                        </p:attrNameLst>
                                      </p:cBhvr>
                                      <p:tavLst>
                                        <p:tav tm="0">
                                          <p:val>
                                            <p:strVal val="ppt_h"/>
                                          </p:val>
                                        </p:tav>
                                        <p:tav tm="100000">
                                          <p:val>
                                            <p:strVal val="ppt_h"/>
                                          </p:val>
                                        </p:tav>
                                      </p:tavLst>
                                    </p:anim>
                                    <p:set>
                                      <p:cBhvr>
                                        <p:cTn id="20" dur="1" fill="hold">
                                          <p:stCondLst>
                                            <p:cond delay="1999"/>
                                          </p:stCondLst>
                                        </p:cTn>
                                        <p:tgtEl>
                                          <p:spTgt spid="2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3000"/>
                                        <p:tgtEl>
                                          <p:spTgt spid="19"/>
                                        </p:tgtEl>
                                      </p:cBhvr>
                                    </p:animEffect>
                                    <p:anim calcmode="lin" valueType="num">
                                      <p:cBhvr>
                                        <p:cTn id="26" dur="3000" fill="hold"/>
                                        <p:tgtEl>
                                          <p:spTgt spid="19"/>
                                        </p:tgtEl>
                                        <p:attrNameLst>
                                          <p:attrName>ppt_w</p:attrName>
                                        </p:attrNameLst>
                                      </p:cBhvr>
                                      <p:tavLst>
                                        <p:tav tm="0" fmla="#ppt_w*sin(2.5*pi*$)">
                                          <p:val>
                                            <p:fltVal val="0"/>
                                          </p:val>
                                        </p:tav>
                                        <p:tav tm="100000">
                                          <p:val>
                                            <p:fltVal val="1"/>
                                          </p:val>
                                        </p:tav>
                                      </p:tavLst>
                                    </p:anim>
                                    <p:anim calcmode="lin" valueType="num">
                                      <p:cBhvr>
                                        <p:cTn id="27" dur="3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22"/>
                                        </p:tgtEl>
                                        <p:attrNameLst>
                                          <p:attrName>style.visibility</p:attrName>
                                        </p:attrNameLst>
                                      </p:cBhvr>
                                      <p:to>
                                        <p:strVal val="visible"/>
                                      </p:to>
                                    </p:set>
                                    <p:animEffect transition="in" filter="fade">
                                      <p:cBhvr>
                                        <p:cTn id="3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BA353-9068-FC4C-6BF4-EA8169A7B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637733-1092-0F27-7FBB-68998F0B04DE}"/>
              </a:ext>
            </a:extLst>
          </p:cNvPr>
          <p:cNvSpPr>
            <a:spLocks noGrp="1"/>
          </p:cNvSpPr>
          <p:nvPr>
            <p:ph type="title"/>
          </p:nvPr>
        </p:nvSpPr>
        <p:spPr/>
        <p:txBody>
          <a:bodyPr/>
          <a:lstStyle/>
          <a:p>
            <a:r>
              <a:rPr lang="en-US" b="1" dirty="0"/>
              <a:t>MR physics</a:t>
            </a:r>
          </a:p>
        </p:txBody>
      </p:sp>
      <p:pic>
        <p:nvPicPr>
          <p:cNvPr id="5126" name="Picture 6">
            <a:extLst>
              <a:ext uri="{FF2B5EF4-FFF2-40B4-BE49-F238E27FC236}">
                <a16:creationId xmlns:a16="http://schemas.microsoft.com/office/drawing/2014/main" id="{A937DBB0-04D2-93EC-7656-55FC72871E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99"/>
          <a:stretch>
            <a:fillRect/>
          </a:stretch>
        </p:blipFill>
        <p:spPr bwMode="auto">
          <a:xfrm>
            <a:off x="1163864" y="1690688"/>
            <a:ext cx="9864272" cy="4663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970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68267-DB74-E038-9262-87D8B4C405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F9B130-5D86-C532-88AA-53DF5773FC9A}"/>
              </a:ext>
            </a:extLst>
          </p:cNvPr>
          <p:cNvSpPr>
            <a:spLocks noGrp="1"/>
          </p:cNvSpPr>
          <p:nvPr>
            <p:ph type="title"/>
          </p:nvPr>
        </p:nvSpPr>
        <p:spPr/>
        <p:txBody>
          <a:bodyPr/>
          <a:lstStyle/>
          <a:p>
            <a:r>
              <a:rPr lang="en-US" b="1" dirty="0"/>
              <a:t>MR physics</a:t>
            </a:r>
          </a:p>
        </p:txBody>
      </p:sp>
      <p:pic>
        <p:nvPicPr>
          <p:cNvPr id="5122" name="Picture 2">
            <a:extLst>
              <a:ext uri="{FF2B5EF4-FFF2-40B4-BE49-F238E27FC236}">
                <a16:creationId xmlns:a16="http://schemas.microsoft.com/office/drawing/2014/main" id="{F7E8E4BA-B724-208B-56C1-16656BE164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6325"/>
          <a:stretch>
            <a:fillRect/>
          </a:stretch>
        </p:blipFill>
        <p:spPr bwMode="auto">
          <a:xfrm>
            <a:off x="8422988" y="1798351"/>
            <a:ext cx="2230497" cy="40622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5B24FF17-740F-6CA4-604B-65345ED1F8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041"/>
          <a:stretch>
            <a:fillRect/>
          </a:stretch>
        </p:blipFill>
        <p:spPr bwMode="auto">
          <a:xfrm>
            <a:off x="1016000" y="1690688"/>
            <a:ext cx="3370006" cy="42793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624542AB-4FD2-4F91-710A-928171FF48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469"/>
          <a:stretch>
            <a:fillRect/>
          </a:stretch>
        </p:blipFill>
        <p:spPr bwMode="auto">
          <a:xfrm>
            <a:off x="5438112" y="1800143"/>
            <a:ext cx="1932770" cy="406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D5851-89FC-3D64-CBC8-D5BBFE86186F}"/>
            </a:ext>
          </a:extLst>
        </p:cNvPr>
        <p:cNvGrpSpPr/>
        <p:nvPr/>
      </p:nvGrpSpPr>
      <p:grpSpPr>
        <a:xfrm>
          <a:off x="0" y="0"/>
          <a:ext cx="0" cy="0"/>
          <a:chOff x="0" y="0"/>
          <a:chExt cx="0" cy="0"/>
        </a:xfrm>
      </p:grpSpPr>
      <p:grpSp>
        <p:nvGrpSpPr>
          <p:cNvPr id="5120" name="Group 5119">
            <a:extLst>
              <a:ext uri="{FF2B5EF4-FFF2-40B4-BE49-F238E27FC236}">
                <a16:creationId xmlns:a16="http://schemas.microsoft.com/office/drawing/2014/main" id="{78C86F55-0500-F830-D7D6-45DC80DEC5BF}"/>
              </a:ext>
            </a:extLst>
          </p:cNvPr>
          <p:cNvGrpSpPr/>
          <p:nvPr/>
        </p:nvGrpSpPr>
        <p:grpSpPr>
          <a:xfrm>
            <a:off x="7084226" y="1805229"/>
            <a:ext cx="2226518" cy="3574823"/>
            <a:chOff x="8422988" y="2343831"/>
            <a:chExt cx="2226518" cy="3574823"/>
          </a:xfrm>
        </p:grpSpPr>
        <p:sp>
          <p:nvSpPr>
            <p:cNvPr id="5121" name="Arrow: Down 5120">
              <a:extLst>
                <a:ext uri="{FF2B5EF4-FFF2-40B4-BE49-F238E27FC236}">
                  <a16:creationId xmlns:a16="http://schemas.microsoft.com/office/drawing/2014/main" id="{EA8AC96C-E75C-CA24-339E-CDAE8E7DB7D6}"/>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23" name="Group 5122">
              <a:extLst>
                <a:ext uri="{FF2B5EF4-FFF2-40B4-BE49-F238E27FC236}">
                  <a16:creationId xmlns:a16="http://schemas.microsoft.com/office/drawing/2014/main" id="{02D88352-2E0A-9465-180C-866A5F0AC7F3}"/>
                </a:ext>
              </a:extLst>
            </p:cNvPr>
            <p:cNvGrpSpPr/>
            <p:nvPr/>
          </p:nvGrpSpPr>
          <p:grpSpPr>
            <a:xfrm rot="2313807">
              <a:off x="8766784" y="3312679"/>
              <a:ext cx="1538927" cy="1538927"/>
              <a:chOff x="9187544" y="2148113"/>
              <a:chExt cx="1553028" cy="1553028"/>
            </a:xfrm>
          </p:grpSpPr>
          <p:sp>
            <p:nvSpPr>
              <p:cNvPr id="5125" name="Oval 5124">
                <a:extLst>
                  <a:ext uri="{FF2B5EF4-FFF2-40B4-BE49-F238E27FC236}">
                    <a16:creationId xmlns:a16="http://schemas.microsoft.com/office/drawing/2014/main" id="{DDB1E3E0-1C4A-8743-EDEA-2CBE5034E2F6}"/>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126" name="Cross 5125">
                <a:extLst>
                  <a:ext uri="{FF2B5EF4-FFF2-40B4-BE49-F238E27FC236}">
                    <a16:creationId xmlns:a16="http://schemas.microsoft.com/office/drawing/2014/main" id="{81CD401C-E582-AB34-4F67-E7C78E1A19C6}"/>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24" name="Arc 5123">
              <a:extLst>
                <a:ext uri="{FF2B5EF4-FFF2-40B4-BE49-F238E27FC236}">
                  <a16:creationId xmlns:a16="http://schemas.microsoft.com/office/drawing/2014/main" id="{9A727F28-21B0-ACC0-CD38-CB96BB2F8CEF}"/>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AF2AC745-3CA5-31BF-ED5A-EE3AE49611F8}"/>
              </a:ext>
            </a:extLst>
          </p:cNvPr>
          <p:cNvSpPr>
            <a:spLocks noGrp="1"/>
          </p:cNvSpPr>
          <p:nvPr>
            <p:ph type="title"/>
          </p:nvPr>
        </p:nvSpPr>
        <p:spPr/>
        <p:txBody>
          <a:bodyPr/>
          <a:lstStyle/>
          <a:p>
            <a:r>
              <a:rPr lang="en-US" b="1" dirty="0"/>
              <a:t>MR physics</a:t>
            </a:r>
          </a:p>
        </p:txBody>
      </p:sp>
      <p:pic>
        <p:nvPicPr>
          <p:cNvPr id="8" name="Picture 2">
            <a:extLst>
              <a:ext uri="{FF2B5EF4-FFF2-40B4-BE49-F238E27FC236}">
                <a16:creationId xmlns:a16="http://schemas.microsoft.com/office/drawing/2014/main" id="{6A33334B-3BD8-A0A3-6A7D-1B7BBDBF91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469"/>
          <a:stretch>
            <a:fillRect/>
          </a:stretch>
        </p:blipFill>
        <p:spPr bwMode="auto">
          <a:xfrm>
            <a:off x="3253962" y="1822348"/>
            <a:ext cx="1529539" cy="3213304"/>
          </a:xfrm>
          <a:prstGeom prst="rect">
            <a:avLst/>
          </a:prstGeom>
          <a:noFill/>
          <a:extLst>
            <a:ext uri="{909E8E84-426E-40DD-AFC4-6F175D3DCCD1}">
              <a14:hiddenFill xmlns:a14="http://schemas.microsoft.com/office/drawing/2010/main">
                <a:solidFill>
                  <a:srgbClr val="FFFFFF"/>
                </a:solidFill>
              </a14:hiddenFill>
            </a:ext>
          </a:extLst>
        </p:spPr>
      </p:pic>
      <p:pic>
        <p:nvPicPr>
          <p:cNvPr id="10249" name="Picture 9">
            <a:extLst>
              <a:ext uri="{FF2B5EF4-FFF2-40B4-BE49-F238E27FC236}">
                <a16:creationId xmlns:a16="http://schemas.microsoft.com/office/drawing/2014/main" id="{69E7F253-739C-F33E-A66B-DE3F572D0C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66"/>
          <a:stretch>
            <a:fillRect/>
          </a:stretch>
        </p:blipFill>
        <p:spPr bwMode="auto">
          <a:xfrm>
            <a:off x="5012252" y="1822318"/>
            <a:ext cx="1631479" cy="15503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BAEBAB3F-4587-9AF4-E1B5-B06F588A08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041"/>
          <a:stretch>
            <a:fillRect/>
          </a:stretch>
        </p:blipFill>
        <p:spPr bwMode="auto">
          <a:xfrm>
            <a:off x="604168" y="1614487"/>
            <a:ext cx="2649794" cy="3364788"/>
          </a:xfrm>
          <a:prstGeom prst="rect">
            <a:avLst/>
          </a:prstGeom>
          <a:noFill/>
          <a:extLst>
            <a:ext uri="{909E8E84-426E-40DD-AFC4-6F175D3DCCD1}">
              <a14:hiddenFill xmlns:a14="http://schemas.microsoft.com/office/drawing/2010/main">
                <a:solidFill>
                  <a:srgbClr val="FFFFFF"/>
                </a:solidFill>
              </a14:hiddenFill>
            </a:ext>
          </a:extLst>
        </p:spPr>
      </p:pic>
      <p:sp>
        <p:nvSpPr>
          <p:cNvPr id="7" name="Left Brace 6">
            <a:extLst>
              <a:ext uri="{FF2B5EF4-FFF2-40B4-BE49-F238E27FC236}">
                <a16:creationId xmlns:a16="http://schemas.microsoft.com/office/drawing/2014/main" id="{90A3F04D-3686-7B22-9011-A72AB017235F}"/>
              </a:ext>
            </a:extLst>
          </p:cNvPr>
          <p:cNvSpPr/>
          <p:nvPr/>
        </p:nvSpPr>
        <p:spPr>
          <a:xfrm rot="16200000">
            <a:off x="2060504" y="4421188"/>
            <a:ext cx="323606" cy="1644650"/>
          </a:xfrm>
          <a:prstGeom prst="leftBrace">
            <a:avLst>
              <a:gd name="adj1" fmla="val 12155"/>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256928AB-2760-C21D-ED98-B5EE33BBC488}"/>
              </a:ext>
            </a:extLst>
          </p:cNvPr>
          <p:cNvSpPr txBox="1"/>
          <p:nvPr/>
        </p:nvSpPr>
        <p:spPr>
          <a:xfrm>
            <a:off x="1617126" y="5476150"/>
            <a:ext cx="8957748" cy="584775"/>
          </a:xfrm>
          <a:prstGeom prst="rect">
            <a:avLst/>
          </a:prstGeom>
          <a:noFill/>
        </p:spPr>
        <p:txBody>
          <a:bodyPr wrap="square" rtlCol="0">
            <a:spAutoFit/>
          </a:bodyPr>
          <a:lstStyle/>
          <a:p>
            <a:r>
              <a:rPr lang="en-US" sz="3200" b="1" dirty="0"/>
              <a:t>Aligned with B</a:t>
            </a:r>
            <a:r>
              <a:rPr lang="en-US" sz="3200" b="1" baseline="-25000" dirty="0"/>
              <a:t>0</a:t>
            </a:r>
            <a:r>
              <a:rPr lang="en-US" sz="3200" b="1" dirty="0"/>
              <a:t> and </a:t>
            </a:r>
            <a:r>
              <a:rPr lang="en-US" sz="3200" b="1" u="sng" dirty="0" err="1"/>
              <a:t>precessing</a:t>
            </a:r>
            <a:r>
              <a:rPr lang="en-US" sz="3200" b="1" u="sng" dirty="0"/>
              <a:t> at the same rate</a:t>
            </a:r>
          </a:p>
        </p:txBody>
      </p:sp>
      <p:grpSp>
        <p:nvGrpSpPr>
          <p:cNvPr id="5133" name="Group 5132">
            <a:extLst>
              <a:ext uri="{FF2B5EF4-FFF2-40B4-BE49-F238E27FC236}">
                <a16:creationId xmlns:a16="http://schemas.microsoft.com/office/drawing/2014/main" id="{4A76E373-7C81-40ED-6C11-576E699339CF}"/>
              </a:ext>
            </a:extLst>
          </p:cNvPr>
          <p:cNvGrpSpPr/>
          <p:nvPr/>
        </p:nvGrpSpPr>
        <p:grpSpPr>
          <a:xfrm>
            <a:off x="7084225" y="1212699"/>
            <a:ext cx="2226518" cy="4168364"/>
            <a:chOff x="7928595" y="1294890"/>
            <a:chExt cx="2226518" cy="4168364"/>
          </a:xfrm>
        </p:grpSpPr>
        <p:cxnSp>
          <p:nvCxnSpPr>
            <p:cNvPr id="54" name="Straight Connector 53">
              <a:extLst>
                <a:ext uri="{FF2B5EF4-FFF2-40B4-BE49-F238E27FC236}">
                  <a16:creationId xmlns:a16="http://schemas.microsoft.com/office/drawing/2014/main" id="{CEF658AD-2E91-04CA-D410-89CE9D6FAD24}"/>
                </a:ext>
              </a:extLst>
            </p:cNvPr>
            <p:cNvCxnSpPr/>
            <p:nvPr/>
          </p:nvCxnSpPr>
          <p:spPr>
            <a:xfrm flipV="1">
              <a:off x="9088300" y="1664222"/>
              <a:ext cx="0" cy="3786136"/>
            </a:xfrm>
            <a:prstGeom prst="line">
              <a:avLst/>
            </a:prstGeom>
            <a:ln w="34925">
              <a:solidFill>
                <a:schemeClr val="tx1">
                  <a:lumMod val="65000"/>
                  <a:lumOff val="35000"/>
                </a:schemeClr>
              </a:solidFill>
              <a:prstDash val="dash"/>
              <a:round/>
              <a:tailEnd type="triangle" w="lg" len="lg"/>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F0E18390-7A45-1D78-B30D-B5739F3624FC}"/>
                </a:ext>
              </a:extLst>
            </p:cNvPr>
            <p:cNvSpPr txBox="1"/>
            <p:nvPr/>
          </p:nvSpPr>
          <p:spPr>
            <a:xfrm>
              <a:off x="8895599" y="1294890"/>
              <a:ext cx="405880" cy="369332"/>
            </a:xfrm>
            <a:prstGeom prst="rect">
              <a:avLst/>
            </a:prstGeom>
            <a:noFill/>
          </p:spPr>
          <p:txBody>
            <a:bodyPr wrap="none" rtlCol="0">
              <a:spAutoFit/>
            </a:bodyPr>
            <a:lstStyle/>
            <a:p>
              <a:r>
                <a:rPr lang="en-US" dirty="0"/>
                <a:t>B</a:t>
              </a:r>
              <a:r>
                <a:rPr lang="en-US" baseline="-25000" dirty="0"/>
                <a:t>0</a:t>
              </a:r>
              <a:endParaRPr lang="en-US" dirty="0"/>
            </a:p>
          </p:txBody>
        </p:sp>
        <p:grpSp>
          <p:nvGrpSpPr>
            <p:cNvPr id="5127" name="Group 5126">
              <a:extLst>
                <a:ext uri="{FF2B5EF4-FFF2-40B4-BE49-F238E27FC236}">
                  <a16:creationId xmlns:a16="http://schemas.microsoft.com/office/drawing/2014/main" id="{A015A5D2-B0C6-DECF-C314-A1F5DA2DCC4F}"/>
                </a:ext>
              </a:extLst>
            </p:cNvPr>
            <p:cNvGrpSpPr/>
            <p:nvPr/>
          </p:nvGrpSpPr>
          <p:grpSpPr>
            <a:xfrm>
              <a:off x="7928595" y="1888431"/>
              <a:ext cx="2226518" cy="3574823"/>
              <a:chOff x="8422988" y="2343831"/>
              <a:chExt cx="2226518" cy="3574823"/>
            </a:xfrm>
          </p:grpSpPr>
          <p:sp>
            <p:nvSpPr>
              <p:cNvPr id="5128" name="Arrow: Down 5127">
                <a:extLst>
                  <a:ext uri="{FF2B5EF4-FFF2-40B4-BE49-F238E27FC236}">
                    <a16:creationId xmlns:a16="http://schemas.microsoft.com/office/drawing/2014/main" id="{24E0F02C-BDE1-82E6-D849-E47B3D4E39A8}"/>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29" name="Group 5128">
                <a:extLst>
                  <a:ext uri="{FF2B5EF4-FFF2-40B4-BE49-F238E27FC236}">
                    <a16:creationId xmlns:a16="http://schemas.microsoft.com/office/drawing/2014/main" id="{CA8B5CC3-9CF5-4728-D22E-964D6ECF9101}"/>
                  </a:ext>
                </a:extLst>
              </p:cNvPr>
              <p:cNvGrpSpPr/>
              <p:nvPr/>
            </p:nvGrpSpPr>
            <p:grpSpPr>
              <a:xfrm rot="2313807">
                <a:off x="8766784" y="3312679"/>
                <a:ext cx="1538927" cy="1538927"/>
                <a:chOff x="9187544" y="2148113"/>
                <a:chExt cx="1553028" cy="1553028"/>
              </a:xfrm>
            </p:grpSpPr>
            <p:sp>
              <p:nvSpPr>
                <p:cNvPr id="5131" name="Oval 5130">
                  <a:extLst>
                    <a:ext uri="{FF2B5EF4-FFF2-40B4-BE49-F238E27FC236}">
                      <a16:creationId xmlns:a16="http://schemas.microsoft.com/office/drawing/2014/main" id="{26497DE7-6224-1683-2817-FCDBA022A202}"/>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132" name="Cross 5131">
                  <a:extLst>
                    <a:ext uri="{FF2B5EF4-FFF2-40B4-BE49-F238E27FC236}">
                      <a16:creationId xmlns:a16="http://schemas.microsoft.com/office/drawing/2014/main" id="{C0C94899-5665-F66E-14C5-20A7F8AE4F11}"/>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30" name="Arc 5129">
                <a:extLst>
                  <a:ext uri="{FF2B5EF4-FFF2-40B4-BE49-F238E27FC236}">
                    <a16:creationId xmlns:a16="http://schemas.microsoft.com/office/drawing/2014/main" id="{6E99EC46-DE88-AE63-5985-C45C66A82315}"/>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sp>
          <p:nvSpPr>
            <p:cNvPr id="61" name="Arc 60">
              <a:extLst>
                <a:ext uri="{FF2B5EF4-FFF2-40B4-BE49-F238E27FC236}">
                  <a16:creationId xmlns:a16="http://schemas.microsoft.com/office/drawing/2014/main" id="{24B56DBC-C0E3-28AF-AF3E-377A3EB9A281}"/>
                </a:ext>
              </a:extLst>
            </p:cNvPr>
            <p:cNvSpPr/>
            <p:nvPr/>
          </p:nvSpPr>
          <p:spPr>
            <a:xfrm rot="5400000" flipV="1">
              <a:off x="8842619" y="1161909"/>
              <a:ext cx="398469" cy="2226518"/>
            </a:xfrm>
            <a:prstGeom prst="arc">
              <a:avLst>
                <a:gd name="adj1" fmla="val 13775485"/>
                <a:gd name="adj2" fmla="val 7981121"/>
              </a:avLst>
            </a:prstGeom>
            <a:ln w="57150" cap="rnd">
              <a:solidFill>
                <a:srgbClr val="C00000"/>
              </a:solidFill>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sp>
        <p:nvSpPr>
          <p:cNvPr id="5135" name="TextBox 5134">
            <a:extLst>
              <a:ext uri="{FF2B5EF4-FFF2-40B4-BE49-F238E27FC236}">
                <a16:creationId xmlns:a16="http://schemas.microsoft.com/office/drawing/2014/main" id="{402C737D-82D4-0FD7-C0DF-6025FFED708A}"/>
              </a:ext>
            </a:extLst>
          </p:cNvPr>
          <p:cNvSpPr txBox="1"/>
          <p:nvPr/>
        </p:nvSpPr>
        <p:spPr>
          <a:xfrm>
            <a:off x="9544869" y="1822318"/>
            <a:ext cx="2122697" cy="523220"/>
          </a:xfrm>
          <a:prstGeom prst="rect">
            <a:avLst/>
          </a:prstGeom>
          <a:solidFill>
            <a:srgbClr val="FFFF00"/>
          </a:solidFill>
          <a:ln w="38100">
            <a:solidFill>
              <a:schemeClr val="tx1"/>
            </a:solidFill>
          </a:ln>
        </p:spPr>
        <p:txBody>
          <a:bodyPr wrap="none" rtlCol="0">
            <a:spAutoFit/>
          </a:bodyPr>
          <a:lstStyle/>
          <a:p>
            <a:r>
              <a:rPr lang="en-US" sz="2800" b="1" dirty="0"/>
              <a:t>42.58</a:t>
            </a:r>
            <a:r>
              <a:rPr lang="en-US" sz="2800" dirty="0"/>
              <a:t> MHz/T</a:t>
            </a:r>
          </a:p>
        </p:txBody>
      </p:sp>
      <p:pic>
        <p:nvPicPr>
          <p:cNvPr id="10263" name="Picture 23" descr="Sine Wave Vector Art, Icons, and Graphics for Free Download">
            <a:extLst>
              <a:ext uri="{FF2B5EF4-FFF2-40B4-BE49-F238E27FC236}">
                <a16:creationId xmlns:a16="http://schemas.microsoft.com/office/drawing/2014/main" id="{D5812291-B5DC-272A-2980-286E0CC6D7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080" r="11387"/>
          <a:stretch>
            <a:fillRect/>
          </a:stretch>
        </p:blipFill>
        <p:spPr bwMode="auto">
          <a:xfrm rot="16200000" flipH="1">
            <a:off x="9136758" y="3017551"/>
            <a:ext cx="2756806" cy="1490703"/>
          </a:xfrm>
          <a:prstGeom prst="rect">
            <a:avLst/>
          </a:prstGeom>
          <a:noFill/>
          <a:extLst>
            <a:ext uri="{909E8E84-426E-40DD-AFC4-6F175D3DCCD1}">
              <a14:hiddenFill xmlns:a14="http://schemas.microsoft.com/office/drawing/2010/main">
                <a:solidFill>
                  <a:srgbClr val="FFFFFF"/>
                </a:solidFill>
              </a14:hiddenFill>
            </a:ext>
          </a:extLst>
        </p:spPr>
      </p:pic>
      <p:sp>
        <p:nvSpPr>
          <p:cNvPr id="5136" name="TextBox 5135">
            <a:extLst>
              <a:ext uri="{FF2B5EF4-FFF2-40B4-BE49-F238E27FC236}">
                <a16:creationId xmlns:a16="http://schemas.microsoft.com/office/drawing/2014/main" id="{6CCEFCF6-1FA7-47BE-EEB2-0B58C8215C82}"/>
              </a:ext>
            </a:extLst>
          </p:cNvPr>
          <p:cNvSpPr txBox="1"/>
          <p:nvPr/>
        </p:nvSpPr>
        <p:spPr>
          <a:xfrm>
            <a:off x="9448560" y="1429339"/>
            <a:ext cx="2315314" cy="369332"/>
          </a:xfrm>
          <a:prstGeom prst="rect">
            <a:avLst/>
          </a:prstGeom>
          <a:noFill/>
        </p:spPr>
        <p:txBody>
          <a:bodyPr wrap="none" rtlCol="0">
            <a:spAutoFit/>
          </a:bodyPr>
          <a:lstStyle/>
          <a:p>
            <a:r>
              <a:rPr lang="en-US" dirty="0"/>
              <a:t>“Larmour Frequency”</a:t>
            </a:r>
          </a:p>
        </p:txBody>
      </p:sp>
    </p:spTree>
    <p:extLst>
      <p:ext uri="{BB962C8B-B14F-4D97-AF65-F5344CB8AC3E}">
        <p14:creationId xmlns:p14="http://schemas.microsoft.com/office/powerpoint/2010/main" val="905319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nodeType="clickEffect">
                                  <p:stCondLst>
                                    <p:cond delay="0"/>
                                  </p:stCondLst>
                                  <p:childTnLst>
                                    <p:set>
                                      <p:cBhvr>
                                        <p:cTn id="14" dur="1" fill="hold">
                                          <p:stCondLst>
                                            <p:cond delay="0"/>
                                          </p:stCondLst>
                                        </p:cTn>
                                        <p:tgtEl>
                                          <p:spTgt spid="5120"/>
                                        </p:tgtEl>
                                        <p:attrNameLst>
                                          <p:attrName>style.visibility</p:attrName>
                                        </p:attrNameLst>
                                      </p:cBhvr>
                                      <p:to>
                                        <p:strVal val="visible"/>
                                      </p:to>
                                    </p:set>
                                    <p:animEffect transition="in" filter="fade">
                                      <p:cBhvr>
                                        <p:cTn id="15" dur="3000"/>
                                        <p:tgtEl>
                                          <p:spTgt spid="5120"/>
                                        </p:tgtEl>
                                      </p:cBhvr>
                                    </p:animEffect>
                                    <p:anim calcmode="lin" valueType="num">
                                      <p:cBhvr>
                                        <p:cTn id="16" dur="3000" fill="hold"/>
                                        <p:tgtEl>
                                          <p:spTgt spid="5120"/>
                                        </p:tgtEl>
                                        <p:attrNameLst>
                                          <p:attrName>ppt_w</p:attrName>
                                        </p:attrNameLst>
                                      </p:cBhvr>
                                      <p:tavLst>
                                        <p:tav tm="0" fmla="#ppt_w*sin(2.5*pi*$)">
                                          <p:val>
                                            <p:fltVal val="0"/>
                                          </p:val>
                                        </p:tav>
                                        <p:tav tm="100000">
                                          <p:val>
                                            <p:fltVal val="1"/>
                                          </p:val>
                                        </p:tav>
                                      </p:tavLst>
                                    </p:anim>
                                    <p:anim calcmode="lin" valueType="num">
                                      <p:cBhvr>
                                        <p:cTn id="17" dur="3000" fill="hold"/>
                                        <p:tgtEl>
                                          <p:spTgt spid="5120"/>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33"/>
                                        </p:tgtEl>
                                        <p:attrNameLst>
                                          <p:attrName>style.visibility</p:attrName>
                                        </p:attrNameLst>
                                      </p:cBhvr>
                                      <p:to>
                                        <p:strVal val="visible"/>
                                      </p:to>
                                    </p:set>
                                    <p:animEffect transition="in" filter="fade">
                                      <p:cBhvr>
                                        <p:cTn id="22" dur="500"/>
                                        <p:tgtEl>
                                          <p:spTgt spid="5133"/>
                                        </p:tgtEl>
                                      </p:cBhvr>
                                    </p:animEffect>
                                  </p:childTnLst>
                                </p:cTn>
                              </p:par>
                            </p:childTnLst>
                          </p:cTn>
                        </p:par>
                        <p:par>
                          <p:cTn id="23" fill="hold">
                            <p:stCondLst>
                              <p:cond delay="500"/>
                            </p:stCondLst>
                            <p:childTnLst>
                              <p:par>
                                <p:cTn id="24" presetID="1" presetClass="exit" presetSubtype="0" fill="hold" nodeType="afterEffect">
                                  <p:stCondLst>
                                    <p:cond delay="0"/>
                                  </p:stCondLst>
                                  <p:childTnLst>
                                    <p:set>
                                      <p:cBhvr>
                                        <p:cTn id="25" dur="1" fill="hold">
                                          <p:stCondLst>
                                            <p:cond delay="0"/>
                                          </p:stCondLst>
                                        </p:cTn>
                                        <p:tgtEl>
                                          <p:spTgt spid="512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5135"/>
                                        </p:tgtEl>
                                        <p:attrNameLst>
                                          <p:attrName>style.visibility</p:attrName>
                                        </p:attrNameLst>
                                      </p:cBhvr>
                                      <p:to>
                                        <p:strVal val="visible"/>
                                      </p:to>
                                    </p:set>
                                    <p:animEffect transition="in" filter="wipe(up)">
                                      <p:cBhvr>
                                        <p:cTn id="30" dur="500"/>
                                        <p:tgtEl>
                                          <p:spTgt spid="5135"/>
                                        </p:tgtEl>
                                      </p:cBhvr>
                                    </p:animEffect>
                                  </p:childTnLst>
                                </p:cTn>
                              </p:par>
                              <p:par>
                                <p:cTn id="31" presetID="22" presetClass="entr" presetSubtype="1" fill="hold" nodeType="withEffect">
                                  <p:stCondLst>
                                    <p:cond delay="0"/>
                                  </p:stCondLst>
                                  <p:childTnLst>
                                    <p:set>
                                      <p:cBhvr>
                                        <p:cTn id="32" dur="1" fill="hold">
                                          <p:stCondLst>
                                            <p:cond delay="0"/>
                                          </p:stCondLst>
                                        </p:cTn>
                                        <p:tgtEl>
                                          <p:spTgt spid="10263"/>
                                        </p:tgtEl>
                                        <p:attrNameLst>
                                          <p:attrName>style.visibility</p:attrName>
                                        </p:attrNameLst>
                                      </p:cBhvr>
                                      <p:to>
                                        <p:strVal val="visible"/>
                                      </p:to>
                                    </p:set>
                                    <p:animEffect transition="in" filter="wipe(up)">
                                      <p:cBhvr>
                                        <p:cTn id="33" dur="500"/>
                                        <p:tgtEl>
                                          <p:spTgt spid="10263"/>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5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3" grpId="0"/>
      <p:bldP spid="5135" grpId="0" animBg="1"/>
      <p:bldP spid="51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D6CBE-753E-F6FA-0FA1-617DAF7AEA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B9B643-F272-6BC1-F50D-8E232E2F695B}"/>
              </a:ext>
            </a:extLst>
          </p:cNvPr>
          <p:cNvSpPr>
            <a:spLocks noGrp="1"/>
          </p:cNvSpPr>
          <p:nvPr>
            <p:ph type="title"/>
          </p:nvPr>
        </p:nvSpPr>
        <p:spPr/>
        <p:txBody>
          <a:bodyPr/>
          <a:lstStyle/>
          <a:p>
            <a:r>
              <a:rPr lang="en-US" b="1" dirty="0"/>
              <a:t>MR physics</a:t>
            </a:r>
          </a:p>
        </p:txBody>
      </p:sp>
      <p:pic>
        <p:nvPicPr>
          <p:cNvPr id="8" name="Picture 2">
            <a:extLst>
              <a:ext uri="{FF2B5EF4-FFF2-40B4-BE49-F238E27FC236}">
                <a16:creationId xmlns:a16="http://schemas.microsoft.com/office/drawing/2014/main" id="{F97EB4EF-6FDF-4104-773C-F6A3C74CAC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469"/>
          <a:stretch>
            <a:fillRect/>
          </a:stretch>
        </p:blipFill>
        <p:spPr bwMode="auto">
          <a:xfrm>
            <a:off x="3253962" y="1822348"/>
            <a:ext cx="1529539" cy="3213304"/>
          </a:xfrm>
          <a:prstGeom prst="rect">
            <a:avLst/>
          </a:prstGeom>
          <a:noFill/>
          <a:extLst>
            <a:ext uri="{909E8E84-426E-40DD-AFC4-6F175D3DCCD1}">
              <a14:hiddenFill xmlns:a14="http://schemas.microsoft.com/office/drawing/2010/main">
                <a:solidFill>
                  <a:srgbClr val="FFFFFF"/>
                </a:solidFill>
              </a14:hiddenFill>
            </a:ext>
          </a:extLst>
        </p:spPr>
      </p:pic>
      <p:pic>
        <p:nvPicPr>
          <p:cNvPr id="10249" name="Picture 9">
            <a:extLst>
              <a:ext uri="{FF2B5EF4-FFF2-40B4-BE49-F238E27FC236}">
                <a16:creationId xmlns:a16="http://schemas.microsoft.com/office/drawing/2014/main" id="{A50D3985-2A7A-E61A-8B12-74AE8F1F59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66"/>
          <a:stretch>
            <a:fillRect/>
          </a:stretch>
        </p:blipFill>
        <p:spPr bwMode="auto">
          <a:xfrm>
            <a:off x="5012252" y="1822318"/>
            <a:ext cx="1631479" cy="15503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DEC71966-4DBF-4C1F-F06D-5A0CCFB63E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041"/>
          <a:stretch>
            <a:fillRect/>
          </a:stretch>
        </p:blipFill>
        <p:spPr bwMode="auto">
          <a:xfrm>
            <a:off x="604168" y="1614487"/>
            <a:ext cx="2649794" cy="3364788"/>
          </a:xfrm>
          <a:prstGeom prst="rect">
            <a:avLst/>
          </a:prstGeom>
          <a:noFill/>
          <a:extLst>
            <a:ext uri="{909E8E84-426E-40DD-AFC4-6F175D3DCCD1}">
              <a14:hiddenFill xmlns:a14="http://schemas.microsoft.com/office/drawing/2010/main">
                <a:solidFill>
                  <a:srgbClr val="FFFFFF"/>
                </a:solidFill>
              </a14:hiddenFill>
            </a:ext>
          </a:extLst>
        </p:spPr>
      </p:pic>
      <p:pic>
        <p:nvPicPr>
          <p:cNvPr id="10251" name="Picture 11">
            <a:extLst>
              <a:ext uri="{FF2B5EF4-FFF2-40B4-BE49-F238E27FC236}">
                <a16:creationId xmlns:a16="http://schemas.microsoft.com/office/drawing/2014/main" id="{DAA75AFB-265F-EC85-2C33-FE91836CFE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266" r="21136" b="5154"/>
          <a:stretch>
            <a:fillRect/>
          </a:stretch>
        </p:blipFill>
        <p:spPr bwMode="auto">
          <a:xfrm>
            <a:off x="5012252" y="3182246"/>
            <a:ext cx="1671126" cy="1550306"/>
          </a:xfrm>
          <a:prstGeom prst="rect">
            <a:avLst/>
          </a:prstGeom>
          <a:noFill/>
          <a:extLst>
            <a:ext uri="{909E8E84-426E-40DD-AFC4-6F175D3DCCD1}">
              <a14:hiddenFill xmlns:a14="http://schemas.microsoft.com/office/drawing/2010/main">
                <a:solidFill>
                  <a:srgbClr val="FFFFFF"/>
                </a:solidFill>
              </a14:hiddenFill>
            </a:ext>
          </a:extLst>
        </p:spPr>
      </p:pic>
      <p:pic>
        <p:nvPicPr>
          <p:cNvPr id="10255" name="Picture 15">
            <a:extLst>
              <a:ext uri="{FF2B5EF4-FFF2-40B4-BE49-F238E27FC236}">
                <a16:creationId xmlns:a16="http://schemas.microsoft.com/office/drawing/2014/main" id="{E9885322-D2EE-EA52-D203-364B36B1717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080" r="21080"/>
          <a:stretch>
            <a:fillRect/>
          </a:stretch>
        </p:blipFill>
        <p:spPr bwMode="auto">
          <a:xfrm>
            <a:off x="6541791" y="2480085"/>
            <a:ext cx="1631479" cy="1589102"/>
          </a:xfrm>
          <a:prstGeom prst="rect">
            <a:avLst/>
          </a:prstGeom>
          <a:noFill/>
          <a:extLst>
            <a:ext uri="{909E8E84-426E-40DD-AFC4-6F175D3DCCD1}">
              <a14:hiddenFill xmlns:a14="http://schemas.microsoft.com/office/drawing/2010/main">
                <a:solidFill>
                  <a:srgbClr val="FFFFFF"/>
                </a:solidFill>
              </a14:hiddenFill>
            </a:ext>
          </a:extLst>
        </p:spPr>
      </p:pic>
      <p:sp>
        <p:nvSpPr>
          <p:cNvPr id="7" name="Left Brace 6">
            <a:extLst>
              <a:ext uri="{FF2B5EF4-FFF2-40B4-BE49-F238E27FC236}">
                <a16:creationId xmlns:a16="http://schemas.microsoft.com/office/drawing/2014/main" id="{F7BF491A-9594-4CC2-B131-3FE9A35E0A30}"/>
              </a:ext>
            </a:extLst>
          </p:cNvPr>
          <p:cNvSpPr/>
          <p:nvPr/>
        </p:nvSpPr>
        <p:spPr>
          <a:xfrm rot="16200000">
            <a:off x="2060504" y="4421188"/>
            <a:ext cx="323606" cy="1644650"/>
          </a:xfrm>
          <a:prstGeom prst="leftBrace">
            <a:avLst>
              <a:gd name="adj1" fmla="val 12155"/>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TextBox 51">
            <a:extLst>
              <a:ext uri="{FF2B5EF4-FFF2-40B4-BE49-F238E27FC236}">
                <a16:creationId xmlns:a16="http://schemas.microsoft.com/office/drawing/2014/main" id="{C7224F52-A360-BCF1-1388-70FBD3D100AE}"/>
              </a:ext>
            </a:extLst>
          </p:cNvPr>
          <p:cNvSpPr txBox="1"/>
          <p:nvPr/>
        </p:nvSpPr>
        <p:spPr>
          <a:xfrm>
            <a:off x="6643731" y="6060925"/>
            <a:ext cx="5130801" cy="584775"/>
          </a:xfrm>
          <a:prstGeom prst="rect">
            <a:avLst/>
          </a:prstGeom>
          <a:noFill/>
        </p:spPr>
        <p:txBody>
          <a:bodyPr wrap="square" rtlCol="0">
            <a:spAutoFit/>
          </a:bodyPr>
          <a:lstStyle/>
          <a:p>
            <a:r>
              <a:rPr lang="en-US" sz="3200" b="1" dirty="0">
                <a:solidFill>
                  <a:srgbClr val="CC0000"/>
                </a:solidFill>
              </a:rPr>
              <a:t>… But they’re out of phase!</a:t>
            </a:r>
          </a:p>
        </p:txBody>
      </p:sp>
      <p:pic>
        <p:nvPicPr>
          <p:cNvPr id="10259" name="Picture 19" descr="phase">
            <a:extLst>
              <a:ext uri="{FF2B5EF4-FFF2-40B4-BE49-F238E27FC236}">
                <a16:creationId xmlns:a16="http://schemas.microsoft.com/office/drawing/2014/main" id="{03DC2F65-2FCD-6AA0-36A8-391F2CB343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5895" y="1721212"/>
            <a:ext cx="2995574" cy="3321563"/>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09845603-275A-3ECB-AE8B-A22628525D68}"/>
              </a:ext>
            </a:extLst>
          </p:cNvPr>
          <p:cNvSpPr txBox="1"/>
          <p:nvPr/>
        </p:nvSpPr>
        <p:spPr>
          <a:xfrm>
            <a:off x="1617126" y="5476150"/>
            <a:ext cx="8957748" cy="584775"/>
          </a:xfrm>
          <a:prstGeom prst="rect">
            <a:avLst/>
          </a:prstGeom>
          <a:noFill/>
        </p:spPr>
        <p:txBody>
          <a:bodyPr wrap="square" rtlCol="0">
            <a:spAutoFit/>
          </a:bodyPr>
          <a:lstStyle/>
          <a:p>
            <a:r>
              <a:rPr lang="en-US" sz="3200" b="1" dirty="0"/>
              <a:t>Aligned with B</a:t>
            </a:r>
            <a:r>
              <a:rPr lang="en-US" sz="3200" b="1" baseline="-25000" dirty="0"/>
              <a:t>0</a:t>
            </a:r>
            <a:r>
              <a:rPr lang="en-US" sz="3200" b="1" dirty="0"/>
              <a:t> and </a:t>
            </a:r>
            <a:r>
              <a:rPr lang="en-US" sz="3200" b="1" u="sng" dirty="0" err="1"/>
              <a:t>precessing</a:t>
            </a:r>
            <a:r>
              <a:rPr lang="en-US" sz="3200" b="1" u="sng" dirty="0"/>
              <a:t> at the same rate</a:t>
            </a:r>
          </a:p>
        </p:txBody>
      </p:sp>
    </p:spTree>
    <p:extLst>
      <p:ext uri="{BB962C8B-B14F-4D97-AF65-F5344CB8AC3E}">
        <p14:creationId xmlns:p14="http://schemas.microsoft.com/office/powerpoint/2010/main" val="568477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55"/>
                                        </p:tgtEl>
                                        <p:attrNameLst>
                                          <p:attrName>style.visibility</p:attrName>
                                        </p:attrNameLst>
                                      </p:cBhvr>
                                      <p:to>
                                        <p:strVal val="visible"/>
                                      </p:to>
                                    </p:set>
                                    <p:animEffect transition="in" filter="fade">
                                      <p:cBhvr>
                                        <p:cTn id="15" dur="500"/>
                                        <p:tgtEl>
                                          <p:spTgt spid="10255"/>
                                        </p:tgtEl>
                                      </p:cBhvr>
                                    </p:animEffect>
                                  </p:childTnLst>
                                </p:cTn>
                              </p:par>
                              <p:par>
                                <p:cTn id="16" presetID="10" presetClass="entr" presetSubtype="0" fill="hold" nodeType="withEffect">
                                  <p:stCondLst>
                                    <p:cond delay="0"/>
                                  </p:stCondLst>
                                  <p:childTnLst>
                                    <p:set>
                                      <p:cBhvr>
                                        <p:cTn id="17" dur="1" fill="hold">
                                          <p:stCondLst>
                                            <p:cond delay="0"/>
                                          </p:stCondLst>
                                        </p:cTn>
                                        <p:tgtEl>
                                          <p:spTgt spid="10251"/>
                                        </p:tgtEl>
                                        <p:attrNameLst>
                                          <p:attrName>style.visibility</p:attrName>
                                        </p:attrNameLst>
                                      </p:cBhvr>
                                      <p:to>
                                        <p:strVal val="visible"/>
                                      </p:to>
                                    </p:set>
                                    <p:animEffect transition="in" filter="fade">
                                      <p:cBhvr>
                                        <p:cTn id="18" dur="500"/>
                                        <p:tgtEl>
                                          <p:spTgt spid="1025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10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2" grpId="0"/>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2CD47-2B9B-5E0C-7600-FF2F67A8DA0C}"/>
            </a:ext>
          </a:extLst>
        </p:cNvPr>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BF88DB88-1187-07BF-9DBC-13EC46F9B3B9}"/>
              </a:ext>
            </a:extLst>
          </p:cNvPr>
          <p:cNvCxnSpPr/>
          <p:nvPr/>
        </p:nvCxnSpPr>
        <p:spPr>
          <a:xfrm flipV="1">
            <a:off x="10191741" y="365125"/>
            <a:ext cx="0" cy="3786136"/>
          </a:xfrm>
          <a:prstGeom prst="line">
            <a:avLst/>
          </a:prstGeom>
          <a:ln w="34925">
            <a:solidFill>
              <a:schemeClr val="tx1">
                <a:lumMod val="65000"/>
                <a:lumOff val="35000"/>
              </a:schemeClr>
            </a:solidFill>
            <a:prstDash val="dash"/>
            <a:round/>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6B3AA03-CA98-FE2E-106F-5D8AE7AE41DA}"/>
              </a:ext>
            </a:extLst>
          </p:cNvPr>
          <p:cNvCxnSpPr/>
          <p:nvPr/>
        </p:nvCxnSpPr>
        <p:spPr>
          <a:xfrm flipV="1">
            <a:off x="11186418" y="2918498"/>
            <a:ext cx="0" cy="3786136"/>
          </a:xfrm>
          <a:prstGeom prst="line">
            <a:avLst/>
          </a:prstGeom>
          <a:ln w="34925">
            <a:solidFill>
              <a:schemeClr val="tx1">
                <a:lumMod val="65000"/>
                <a:lumOff val="35000"/>
              </a:schemeClr>
            </a:solidFill>
            <a:prstDash val="dash"/>
            <a:round/>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578603CE-5A2B-EB6F-32D1-5AA043A24F3C}"/>
              </a:ext>
            </a:extLst>
          </p:cNvPr>
          <p:cNvCxnSpPr/>
          <p:nvPr/>
        </p:nvCxnSpPr>
        <p:spPr>
          <a:xfrm flipV="1">
            <a:off x="8665028" y="2748177"/>
            <a:ext cx="0" cy="3786136"/>
          </a:xfrm>
          <a:prstGeom prst="line">
            <a:avLst/>
          </a:prstGeom>
          <a:ln w="34925">
            <a:solidFill>
              <a:schemeClr val="tx1">
                <a:lumMod val="65000"/>
                <a:lumOff val="35000"/>
              </a:schemeClr>
            </a:solidFill>
            <a:prstDash val="dash"/>
            <a:round/>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E73B97A8-9F91-0F87-D009-0B332F3E2E95}"/>
              </a:ext>
            </a:extLst>
          </p:cNvPr>
          <p:cNvCxnSpPr/>
          <p:nvPr/>
        </p:nvCxnSpPr>
        <p:spPr>
          <a:xfrm flipV="1">
            <a:off x="7148285" y="495090"/>
            <a:ext cx="0" cy="3786136"/>
          </a:xfrm>
          <a:prstGeom prst="line">
            <a:avLst/>
          </a:prstGeom>
          <a:ln w="34925">
            <a:solidFill>
              <a:schemeClr val="tx1">
                <a:lumMod val="65000"/>
                <a:lumOff val="35000"/>
              </a:schemeClr>
            </a:solidFill>
            <a:prstDash val="dash"/>
            <a:round/>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BC32D50A-1786-6C5C-C1B0-5CE61F254CC3}"/>
              </a:ext>
            </a:extLst>
          </p:cNvPr>
          <p:cNvCxnSpPr/>
          <p:nvPr/>
        </p:nvCxnSpPr>
        <p:spPr>
          <a:xfrm flipV="1">
            <a:off x="5534359" y="2918498"/>
            <a:ext cx="0" cy="3786136"/>
          </a:xfrm>
          <a:prstGeom prst="line">
            <a:avLst/>
          </a:prstGeom>
          <a:ln w="34925">
            <a:solidFill>
              <a:schemeClr val="tx1">
                <a:lumMod val="65000"/>
                <a:lumOff val="35000"/>
              </a:schemeClr>
            </a:solidFill>
            <a:prstDash val="dash"/>
            <a:round/>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44D6D995-F24A-5499-98B1-BFE7007DE545}"/>
              </a:ext>
            </a:extLst>
          </p:cNvPr>
          <p:cNvCxnSpPr/>
          <p:nvPr/>
        </p:nvCxnSpPr>
        <p:spPr>
          <a:xfrm flipV="1">
            <a:off x="4405139" y="1232345"/>
            <a:ext cx="0" cy="3786136"/>
          </a:xfrm>
          <a:prstGeom prst="line">
            <a:avLst/>
          </a:prstGeom>
          <a:ln w="34925">
            <a:solidFill>
              <a:schemeClr val="tx1">
                <a:lumMod val="65000"/>
                <a:lumOff val="35000"/>
              </a:schemeClr>
            </a:solidFill>
            <a:prstDash val="dash"/>
            <a:round/>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992A8CA5-362B-F019-69B9-389C7C945215}"/>
              </a:ext>
            </a:extLst>
          </p:cNvPr>
          <p:cNvSpPr>
            <a:spLocks noGrp="1"/>
          </p:cNvSpPr>
          <p:nvPr>
            <p:ph type="title"/>
          </p:nvPr>
        </p:nvSpPr>
        <p:spPr/>
        <p:txBody>
          <a:bodyPr/>
          <a:lstStyle/>
          <a:p>
            <a:r>
              <a:rPr lang="en-US" b="1" dirty="0"/>
              <a:t>MR physics</a:t>
            </a:r>
          </a:p>
        </p:txBody>
      </p:sp>
      <p:grpSp>
        <p:nvGrpSpPr>
          <p:cNvPr id="9" name="Group 8">
            <a:extLst>
              <a:ext uri="{FF2B5EF4-FFF2-40B4-BE49-F238E27FC236}">
                <a16:creationId xmlns:a16="http://schemas.microsoft.com/office/drawing/2014/main" id="{DD976ECA-2B79-6154-AB37-92B79BE7D7F4}"/>
              </a:ext>
            </a:extLst>
          </p:cNvPr>
          <p:cNvGrpSpPr/>
          <p:nvPr/>
        </p:nvGrpSpPr>
        <p:grpSpPr>
          <a:xfrm>
            <a:off x="7539747" y="3078528"/>
            <a:ext cx="2226518" cy="3574823"/>
            <a:chOff x="8422988" y="2343831"/>
            <a:chExt cx="2226518" cy="3574823"/>
          </a:xfrm>
        </p:grpSpPr>
        <p:sp>
          <p:nvSpPr>
            <p:cNvPr id="10" name="Arrow: Down 9">
              <a:extLst>
                <a:ext uri="{FF2B5EF4-FFF2-40B4-BE49-F238E27FC236}">
                  <a16:creationId xmlns:a16="http://schemas.microsoft.com/office/drawing/2014/main" id="{D9099AF7-142A-4E1A-CB45-7B3B93615B3D}"/>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F0CC063-7A1D-63E7-66D2-C3C66E36E21F}"/>
                </a:ext>
              </a:extLst>
            </p:cNvPr>
            <p:cNvGrpSpPr/>
            <p:nvPr/>
          </p:nvGrpSpPr>
          <p:grpSpPr>
            <a:xfrm rot="2313807">
              <a:off x="8766784" y="3312679"/>
              <a:ext cx="1538927" cy="1538927"/>
              <a:chOff x="9187544" y="2148113"/>
              <a:chExt cx="1553028" cy="1553028"/>
            </a:xfrm>
          </p:grpSpPr>
          <p:sp>
            <p:nvSpPr>
              <p:cNvPr id="13" name="Oval 12">
                <a:extLst>
                  <a:ext uri="{FF2B5EF4-FFF2-40B4-BE49-F238E27FC236}">
                    <a16:creationId xmlns:a16="http://schemas.microsoft.com/office/drawing/2014/main" id="{13256587-411B-2698-F3F7-65111D14F5B5}"/>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Cross 13">
                <a:extLst>
                  <a:ext uri="{FF2B5EF4-FFF2-40B4-BE49-F238E27FC236}">
                    <a16:creationId xmlns:a16="http://schemas.microsoft.com/office/drawing/2014/main" id="{11F79C9F-C974-C21C-6442-7083FF756C1D}"/>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Arc 11">
              <a:extLst>
                <a:ext uri="{FF2B5EF4-FFF2-40B4-BE49-F238E27FC236}">
                  <a16:creationId xmlns:a16="http://schemas.microsoft.com/office/drawing/2014/main" id="{DBB334BA-B226-1794-D411-9A1C2C0A5344}"/>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C52DAE16-546E-B2D8-FE8F-0592169225BE}"/>
              </a:ext>
            </a:extLst>
          </p:cNvPr>
          <p:cNvGrpSpPr/>
          <p:nvPr/>
        </p:nvGrpSpPr>
        <p:grpSpPr>
          <a:xfrm>
            <a:off x="4416748" y="3326906"/>
            <a:ext cx="2226518" cy="3574823"/>
            <a:chOff x="8422988" y="2343831"/>
            <a:chExt cx="2226518" cy="3574823"/>
          </a:xfrm>
          <a:scene3d>
            <a:camera prst="orthographicFront">
              <a:rot lat="0" lon="18299985" rev="0"/>
            </a:camera>
            <a:lightRig rig="threePt" dir="t"/>
          </a:scene3d>
        </p:grpSpPr>
        <p:sp>
          <p:nvSpPr>
            <p:cNvPr id="22" name="Arrow: Down 21">
              <a:extLst>
                <a:ext uri="{FF2B5EF4-FFF2-40B4-BE49-F238E27FC236}">
                  <a16:creationId xmlns:a16="http://schemas.microsoft.com/office/drawing/2014/main" id="{7B8DE343-5B61-7E06-22F2-71FE7904D368}"/>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040F72E-24EF-BAEB-3292-08FF63006BF3}"/>
                </a:ext>
              </a:extLst>
            </p:cNvPr>
            <p:cNvGrpSpPr/>
            <p:nvPr/>
          </p:nvGrpSpPr>
          <p:grpSpPr>
            <a:xfrm rot="2313807">
              <a:off x="8766784" y="3312679"/>
              <a:ext cx="1538927" cy="1538927"/>
              <a:chOff x="9187544" y="2148113"/>
              <a:chExt cx="1553028" cy="1553028"/>
            </a:xfrm>
          </p:grpSpPr>
          <p:sp>
            <p:nvSpPr>
              <p:cNvPr id="25" name="Oval 24">
                <a:extLst>
                  <a:ext uri="{FF2B5EF4-FFF2-40B4-BE49-F238E27FC236}">
                    <a16:creationId xmlns:a16="http://schemas.microsoft.com/office/drawing/2014/main" id="{7C610D1E-BD88-011E-0BF9-87475444F9E1}"/>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Cross 25">
                <a:extLst>
                  <a:ext uri="{FF2B5EF4-FFF2-40B4-BE49-F238E27FC236}">
                    <a16:creationId xmlns:a16="http://schemas.microsoft.com/office/drawing/2014/main" id="{89E9194A-D902-FC6D-CF72-0599CBAF0DD5}"/>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Arc 23">
              <a:extLst>
                <a:ext uri="{FF2B5EF4-FFF2-40B4-BE49-F238E27FC236}">
                  <a16:creationId xmlns:a16="http://schemas.microsoft.com/office/drawing/2014/main" id="{5E1E6270-CD7E-DD5A-4CBA-A43D3301E906}"/>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680B5D58-8B16-2D9D-5F31-5D2A7D3C68FA}"/>
              </a:ext>
            </a:extLst>
          </p:cNvPr>
          <p:cNvGrpSpPr/>
          <p:nvPr/>
        </p:nvGrpSpPr>
        <p:grpSpPr>
          <a:xfrm>
            <a:off x="3303488" y="1257173"/>
            <a:ext cx="2226518" cy="3574823"/>
            <a:chOff x="8422988" y="2343831"/>
            <a:chExt cx="2226518" cy="3574823"/>
          </a:xfrm>
          <a:scene3d>
            <a:camera prst="orthographicFront">
              <a:rot lat="0" lon="16799977" rev="0"/>
            </a:camera>
            <a:lightRig rig="threePt" dir="t"/>
          </a:scene3d>
        </p:grpSpPr>
        <p:sp>
          <p:nvSpPr>
            <p:cNvPr id="28" name="Arrow: Down 27">
              <a:extLst>
                <a:ext uri="{FF2B5EF4-FFF2-40B4-BE49-F238E27FC236}">
                  <a16:creationId xmlns:a16="http://schemas.microsoft.com/office/drawing/2014/main" id="{9B48B421-93A7-B52B-908E-69F5D94F7E93}"/>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0590FDB1-9D40-EF66-3FC5-65C891C0A633}"/>
                </a:ext>
              </a:extLst>
            </p:cNvPr>
            <p:cNvGrpSpPr/>
            <p:nvPr/>
          </p:nvGrpSpPr>
          <p:grpSpPr>
            <a:xfrm rot="2313807">
              <a:off x="8766784" y="3312679"/>
              <a:ext cx="1538927" cy="1538927"/>
              <a:chOff x="9187544" y="2148113"/>
              <a:chExt cx="1553028" cy="1553028"/>
            </a:xfrm>
          </p:grpSpPr>
          <p:sp>
            <p:nvSpPr>
              <p:cNvPr id="31" name="Oval 30">
                <a:extLst>
                  <a:ext uri="{FF2B5EF4-FFF2-40B4-BE49-F238E27FC236}">
                    <a16:creationId xmlns:a16="http://schemas.microsoft.com/office/drawing/2014/main" id="{DE0EB84F-0187-748C-3E3F-B32300BBDC91}"/>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2" name="Cross 31">
                <a:extLst>
                  <a:ext uri="{FF2B5EF4-FFF2-40B4-BE49-F238E27FC236}">
                    <a16:creationId xmlns:a16="http://schemas.microsoft.com/office/drawing/2014/main" id="{039CF17B-1903-AE4F-B4B1-4B7CE43B7651}"/>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Arc 29">
              <a:extLst>
                <a:ext uri="{FF2B5EF4-FFF2-40B4-BE49-F238E27FC236}">
                  <a16:creationId xmlns:a16="http://schemas.microsoft.com/office/drawing/2014/main" id="{F32E5B53-391C-E833-FDC1-6631E8ACABD1}"/>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2E8516DF-6CB7-19D2-3B29-320BD4C2ED97}"/>
              </a:ext>
            </a:extLst>
          </p:cNvPr>
          <p:cNvGrpSpPr/>
          <p:nvPr/>
        </p:nvGrpSpPr>
        <p:grpSpPr>
          <a:xfrm>
            <a:off x="6026721" y="577731"/>
            <a:ext cx="2226518" cy="3574823"/>
            <a:chOff x="8422988" y="2343831"/>
            <a:chExt cx="2226518" cy="3574823"/>
          </a:xfrm>
          <a:scene3d>
            <a:camera prst="orthographicFront">
              <a:rot lat="0" lon="15599976" rev="0"/>
            </a:camera>
            <a:lightRig rig="threePt" dir="t"/>
          </a:scene3d>
        </p:grpSpPr>
        <p:sp>
          <p:nvSpPr>
            <p:cNvPr id="34" name="Arrow: Down 33">
              <a:extLst>
                <a:ext uri="{FF2B5EF4-FFF2-40B4-BE49-F238E27FC236}">
                  <a16:creationId xmlns:a16="http://schemas.microsoft.com/office/drawing/2014/main" id="{83EA135F-FE41-C0BD-CD3B-2D25529C4EB0}"/>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F611C912-AAAD-3EE4-CBA3-E6CF52E99088}"/>
                </a:ext>
              </a:extLst>
            </p:cNvPr>
            <p:cNvGrpSpPr/>
            <p:nvPr/>
          </p:nvGrpSpPr>
          <p:grpSpPr>
            <a:xfrm rot="2313807">
              <a:off x="8766784" y="3312679"/>
              <a:ext cx="1538927" cy="1538927"/>
              <a:chOff x="9187544" y="2148113"/>
              <a:chExt cx="1553028" cy="1553028"/>
            </a:xfrm>
          </p:grpSpPr>
          <p:sp>
            <p:nvSpPr>
              <p:cNvPr id="37" name="Oval 36">
                <a:extLst>
                  <a:ext uri="{FF2B5EF4-FFF2-40B4-BE49-F238E27FC236}">
                    <a16:creationId xmlns:a16="http://schemas.microsoft.com/office/drawing/2014/main" id="{D69EFADF-7AF1-690D-BE84-B903A75D8905}"/>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610BCF6E-4623-7E12-8804-3E3DBCAB9127}"/>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Arc 35">
              <a:extLst>
                <a:ext uri="{FF2B5EF4-FFF2-40B4-BE49-F238E27FC236}">
                  <a16:creationId xmlns:a16="http://schemas.microsoft.com/office/drawing/2014/main" id="{ABEE71C7-A50F-373A-EE2B-C7C9CBB1BEA9}"/>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4438BF6B-1735-4076-E21B-9747C5D226F1}"/>
              </a:ext>
            </a:extLst>
          </p:cNvPr>
          <p:cNvGrpSpPr/>
          <p:nvPr/>
        </p:nvGrpSpPr>
        <p:grpSpPr>
          <a:xfrm>
            <a:off x="9078482" y="354548"/>
            <a:ext cx="2226518" cy="3574823"/>
            <a:chOff x="8422988" y="2343831"/>
            <a:chExt cx="2226518" cy="3574823"/>
          </a:xfrm>
          <a:scene3d>
            <a:camera prst="orthographicFront">
              <a:rot lat="0" lon="14099956" rev="0"/>
            </a:camera>
            <a:lightRig rig="threePt" dir="t"/>
          </a:scene3d>
        </p:grpSpPr>
        <p:sp>
          <p:nvSpPr>
            <p:cNvPr id="40" name="Arrow: Down 39">
              <a:extLst>
                <a:ext uri="{FF2B5EF4-FFF2-40B4-BE49-F238E27FC236}">
                  <a16:creationId xmlns:a16="http://schemas.microsoft.com/office/drawing/2014/main" id="{5B336B1F-020F-8BBE-B0AD-295A40411D68}"/>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460B5B91-32D7-6B9B-C520-2C89121F437A}"/>
                </a:ext>
              </a:extLst>
            </p:cNvPr>
            <p:cNvGrpSpPr/>
            <p:nvPr/>
          </p:nvGrpSpPr>
          <p:grpSpPr>
            <a:xfrm rot="2313807">
              <a:off x="8766784" y="3312679"/>
              <a:ext cx="1538927" cy="1538927"/>
              <a:chOff x="9187544" y="2148113"/>
              <a:chExt cx="1553028" cy="1553028"/>
            </a:xfrm>
          </p:grpSpPr>
          <p:sp>
            <p:nvSpPr>
              <p:cNvPr id="43" name="Oval 42">
                <a:extLst>
                  <a:ext uri="{FF2B5EF4-FFF2-40B4-BE49-F238E27FC236}">
                    <a16:creationId xmlns:a16="http://schemas.microsoft.com/office/drawing/2014/main" id="{44C508FA-61F1-A0C8-7C73-691B9BEA67E5}"/>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4" name="Cross 43">
                <a:extLst>
                  <a:ext uri="{FF2B5EF4-FFF2-40B4-BE49-F238E27FC236}">
                    <a16:creationId xmlns:a16="http://schemas.microsoft.com/office/drawing/2014/main" id="{2465D0FC-CBF7-E6B9-B3BD-E3D423896000}"/>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Arc 41">
              <a:extLst>
                <a:ext uri="{FF2B5EF4-FFF2-40B4-BE49-F238E27FC236}">
                  <a16:creationId xmlns:a16="http://schemas.microsoft.com/office/drawing/2014/main" id="{1646AA3B-D27A-4182-3C9C-4F090AF01D27}"/>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0AC0EB77-C51F-377A-89CC-3E9EE2A6DE44}"/>
              </a:ext>
            </a:extLst>
          </p:cNvPr>
          <p:cNvGrpSpPr/>
          <p:nvPr/>
        </p:nvGrpSpPr>
        <p:grpSpPr>
          <a:xfrm rot="10800000">
            <a:off x="10073159" y="3125413"/>
            <a:ext cx="2226518" cy="3574823"/>
            <a:chOff x="8422988" y="2343831"/>
            <a:chExt cx="2226518" cy="3574823"/>
          </a:xfrm>
          <a:scene3d>
            <a:camera prst="orthographicFront">
              <a:rot lat="0" lon="16799977" rev="0"/>
            </a:camera>
            <a:lightRig rig="threePt" dir="t"/>
          </a:scene3d>
        </p:grpSpPr>
        <p:sp>
          <p:nvSpPr>
            <p:cNvPr id="5" name="Arrow: Down 4">
              <a:extLst>
                <a:ext uri="{FF2B5EF4-FFF2-40B4-BE49-F238E27FC236}">
                  <a16:creationId xmlns:a16="http://schemas.microsoft.com/office/drawing/2014/main" id="{CFA5C2EA-6022-FBF8-604C-B2DF7DF32A9C}"/>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9B746E8E-04C6-0F64-3408-81149E40D852}"/>
                </a:ext>
              </a:extLst>
            </p:cNvPr>
            <p:cNvGrpSpPr/>
            <p:nvPr/>
          </p:nvGrpSpPr>
          <p:grpSpPr>
            <a:xfrm rot="2313807">
              <a:off x="8766784" y="3312679"/>
              <a:ext cx="1538927" cy="1538927"/>
              <a:chOff x="9187544" y="2148113"/>
              <a:chExt cx="1553028" cy="1553028"/>
            </a:xfrm>
          </p:grpSpPr>
          <p:sp>
            <p:nvSpPr>
              <p:cNvPr id="16" name="Oval 15">
                <a:extLst>
                  <a:ext uri="{FF2B5EF4-FFF2-40B4-BE49-F238E27FC236}">
                    <a16:creationId xmlns:a16="http://schemas.microsoft.com/office/drawing/2014/main" id="{6D286DB8-8926-ED50-3E5C-0891A603F623}"/>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7" name="Cross 16">
                <a:extLst>
                  <a:ext uri="{FF2B5EF4-FFF2-40B4-BE49-F238E27FC236}">
                    <a16:creationId xmlns:a16="http://schemas.microsoft.com/office/drawing/2014/main" id="{B494E600-CFA6-0245-AB34-444FF0C6C1AA}"/>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Arc 14">
              <a:extLst>
                <a:ext uri="{FF2B5EF4-FFF2-40B4-BE49-F238E27FC236}">
                  <a16:creationId xmlns:a16="http://schemas.microsoft.com/office/drawing/2014/main" id="{D94C0D2D-B7EA-FD65-6EE5-0AADB5C1E57A}"/>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cxnSp>
        <p:nvCxnSpPr>
          <p:cNvPr id="3" name="Straight Connector 2">
            <a:extLst>
              <a:ext uri="{FF2B5EF4-FFF2-40B4-BE49-F238E27FC236}">
                <a16:creationId xmlns:a16="http://schemas.microsoft.com/office/drawing/2014/main" id="{D3F4BEFD-7AB6-C3AD-C0AE-C70D64F590EF}"/>
              </a:ext>
            </a:extLst>
          </p:cNvPr>
          <p:cNvCxnSpPr/>
          <p:nvPr/>
        </p:nvCxnSpPr>
        <p:spPr>
          <a:xfrm flipV="1">
            <a:off x="2438399" y="2171215"/>
            <a:ext cx="0" cy="3786136"/>
          </a:xfrm>
          <a:prstGeom prst="line">
            <a:avLst/>
          </a:prstGeom>
          <a:ln w="34925">
            <a:solidFill>
              <a:schemeClr val="tx1">
                <a:lumMod val="65000"/>
                <a:lumOff val="35000"/>
              </a:schemeClr>
            </a:solidFill>
            <a:prstDash val="dash"/>
            <a:round/>
            <a:tailEnd type="triangle" w="lg" len="lg"/>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1C27E2A6-5C20-D194-0A27-FFC7FCEAF049}"/>
              </a:ext>
            </a:extLst>
          </p:cNvPr>
          <p:cNvGrpSpPr/>
          <p:nvPr/>
        </p:nvGrpSpPr>
        <p:grpSpPr>
          <a:xfrm>
            <a:off x="1310626" y="2378667"/>
            <a:ext cx="2226518" cy="3574823"/>
            <a:chOff x="8422988" y="2343831"/>
            <a:chExt cx="2226518" cy="3574823"/>
          </a:xfrm>
          <a:scene3d>
            <a:camera prst="orthographicFront">
              <a:rot lat="0" lon="10799977" rev="0"/>
            </a:camera>
            <a:lightRig rig="threePt" dir="t"/>
          </a:scene3d>
        </p:grpSpPr>
        <p:sp>
          <p:nvSpPr>
            <p:cNvPr id="8" name="Arrow: Down 7">
              <a:extLst>
                <a:ext uri="{FF2B5EF4-FFF2-40B4-BE49-F238E27FC236}">
                  <a16:creationId xmlns:a16="http://schemas.microsoft.com/office/drawing/2014/main" id="{B8707CDF-CA8D-0F6D-2F6C-95AD516385C6}"/>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38E3AB0-95D9-6961-9D90-9C9D32C704EC}"/>
                </a:ext>
              </a:extLst>
            </p:cNvPr>
            <p:cNvGrpSpPr/>
            <p:nvPr/>
          </p:nvGrpSpPr>
          <p:grpSpPr>
            <a:xfrm rot="2313807">
              <a:off x="8766784" y="3312679"/>
              <a:ext cx="1538927" cy="1538927"/>
              <a:chOff x="9187544" y="2148113"/>
              <a:chExt cx="1553028" cy="1553028"/>
            </a:xfrm>
          </p:grpSpPr>
          <p:sp>
            <p:nvSpPr>
              <p:cNvPr id="20" name="Oval 19">
                <a:extLst>
                  <a:ext uri="{FF2B5EF4-FFF2-40B4-BE49-F238E27FC236}">
                    <a16:creationId xmlns:a16="http://schemas.microsoft.com/office/drawing/2014/main" id="{0006F8C8-DAED-28E3-7A8F-68B1A3D35468}"/>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1" name="Cross 50">
                <a:extLst>
                  <a:ext uri="{FF2B5EF4-FFF2-40B4-BE49-F238E27FC236}">
                    <a16:creationId xmlns:a16="http://schemas.microsoft.com/office/drawing/2014/main" id="{7A83CCEE-D1EC-47D6-2963-1B6CE7FB6BE8}"/>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Arc 18">
              <a:extLst>
                <a:ext uri="{FF2B5EF4-FFF2-40B4-BE49-F238E27FC236}">
                  <a16:creationId xmlns:a16="http://schemas.microsoft.com/office/drawing/2014/main" id="{52A96EF5-DF7E-2118-413F-E5990EC63C58}"/>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sp>
        <p:nvSpPr>
          <p:cNvPr id="10242" name="Arc 10241">
            <a:extLst>
              <a:ext uri="{FF2B5EF4-FFF2-40B4-BE49-F238E27FC236}">
                <a16:creationId xmlns:a16="http://schemas.microsoft.com/office/drawing/2014/main" id="{D8AC52DD-8EEC-A246-53C1-8D5A730F320A}"/>
              </a:ext>
            </a:extLst>
          </p:cNvPr>
          <p:cNvSpPr/>
          <p:nvPr/>
        </p:nvSpPr>
        <p:spPr>
          <a:xfrm rot="5400000" flipV="1">
            <a:off x="2192718" y="1668902"/>
            <a:ext cx="398469" cy="2226518"/>
          </a:xfrm>
          <a:prstGeom prst="arc">
            <a:avLst>
              <a:gd name="adj1" fmla="val 13775485"/>
              <a:gd name="adj2" fmla="val 7981121"/>
            </a:avLst>
          </a:prstGeom>
          <a:ln w="57150" cap="rnd">
            <a:solidFill>
              <a:srgbClr val="C00000"/>
            </a:solidFill>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52" name="TextBox 51">
            <a:extLst>
              <a:ext uri="{FF2B5EF4-FFF2-40B4-BE49-F238E27FC236}">
                <a16:creationId xmlns:a16="http://schemas.microsoft.com/office/drawing/2014/main" id="{AE2A7D96-45F8-EAB9-D0D1-C5A82BF3CC70}"/>
              </a:ext>
            </a:extLst>
          </p:cNvPr>
          <p:cNvSpPr txBox="1"/>
          <p:nvPr/>
        </p:nvSpPr>
        <p:spPr>
          <a:xfrm>
            <a:off x="2245698" y="1801883"/>
            <a:ext cx="405880" cy="369332"/>
          </a:xfrm>
          <a:prstGeom prst="rect">
            <a:avLst/>
          </a:prstGeom>
          <a:noFill/>
        </p:spPr>
        <p:txBody>
          <a:bodyPr wrap="none" rtlCol="0">
            <a:spAutoFit/>
          </a:bodyPr>
          <a:lstStyle/>
          <a:p>
            <a:r>
              <a:rPr lang="en-US" dirty="0"/>
              <a:t>B</a:t>
            </a:r>
            <a:r>
              <a:rPr lang="en-US" baseline="-25000" dirty="0"/>
              <a:t>0</a:t>
            </a:r>
            <a:endParaRPr lang="en-US" dirty="0"/>
          </a:p>
        </p:txBody>
      </p:sp>
    </p:spTree>
    <p:extLst>
      <p:ext uri="{BB962C8B-B14F-4D97-AF65-F5344CB8AC3E}">
        <p14:creationId xmlns:p14="http://schemas.microsoft.com/office/powerpoint/2010/main" val="736006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58B9B6-F811-B299-F5B1-F469CB6E3CE8}"/>
              </a:ext>
            </a:extLst>
          </p:cNvPr>
          <p:cNvSpPr>
            <a:spLocks noGrp="1"/>
          </p:cNvSpPr>
          <p:nvPr>
            <p:ph type="title"/>
          </p:nvPr>
        </p:nvSpPr>
        <p:spPr>
          <a:xfrm>
            <a:off x="838200" y="556995"/>
            <a:ext cx="10515600" cy="1133693"/>
          </a:xfrm>
        </p:spPr>
        <p:txBody>
          <a:bodyPr>
            <a:normAutofit/>
          </a:bodyPr>
          <a:lstStyle/>
          <a:p>
            <a:r>
              <a:rPr lang="en-US" sz="5200" b="1"/>
              <a:t>Agenda</a:t>
            </a:r>
          </a:p>
        </p:txBody>
      </p:sp>
      <p:grpSp>
        <p:nvGrpSpPr>
          <p:cNvPr id="18" name="Group 17">
            <a:extLst>
              <a:ext uri="{FF2B5EF4-FFF2-40B4-BE49-F238E27FC236}">
                <a16:creationId xmlns:a16="http://schemas.microsoft.com/office/drawing/2014/main" id="{4A03BC01-DDFC-2D25-A5E3-E6EBCA972D6A}"/>
              </a:ext>
            </a:extLst>
          </p:cNvPr>
          <p:cNvGrpSpPr/>
          <p:nvPr/>
        </p:nvGrpSpPr>
        <p:grpSpPr>
          <a:xfrm>
            <a:off x="836675" y="1918794"/>
            <a:ext cx="10515600" cy="982800"/>
            <a:chOff x="0" y="37268"/>
            <a:chExt cx="10515600" cy="982800"/>
          </a:xfrm>
        </p:grpSpPr>
        <p:sp>
          <p:nvSpPr>
            <p:cNvPr id="19" name="Rectangle: Rounded Corners 18">
              <a:extLst>
                <a:ext uri="{FF2B5EF4-FFF2-40B4-BE49-F238E27FC236}">
                  <a16:creationId xmlns:a16="http://schemas.microsoft.com/office/drawing/2014/main" id="{604F23B0-C585-A519-43C0-BA23017149CF}"/>
                </a:ext>
              </a:extLst>
            </p:cNvPr>
            <p:cNvSpPr/>
            <p:nvPr/>
          </p:nvSpPr>
          <p:spPr>
            <a:xfrm>
              <a:off x="0" y="37268"/>
              <a:ext cx="10515600" cy="982800"/>
            </a:xfrm>
            <a:prstGeom prst="roundRect">
              <a:avLst/>
            </a:prstGeom>
            <a:gradFill>
              <a:gsLst>
                <a:gs pos="0">
                  <a:srgbClr val="3399FF"/>
                </a:gs>
                <a:gs pos="50000">
                  <a:srgbClr val="0066FF"/>
                </a:gs>
                <a:gs pos="100000">
                  <a:srgbClr val="0066FF"/>
                </a:gs>
              </a:gsLst>
            </a:gradFill>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a:lstStyle/>
            <a:p>
              <a:endParaRPr lang="en-US" dirty="0"/>
            </a:p>
          </p:txBody>
        </p:sp>
        <p:sp>
          <p:nvSpPr>
            <p:cNvPr id="20" name="Rectangle: Rounded Corners 4">
              <a:extLst>
                <a:ext uri="{FF2B5EF4-FFF2-40B4-BE49-F238E27FC236}">
                  <a16:creationId xmlns:a16="http://schemas.microsoft.com/office/drawing/2014/main" id="{ED0174B2-9756-D3B9-233E-37EEC5B02B09}"/>
                </a:ext>
              </a:extLst>
            </p:cNvPr>
            <p:cNvSpPr txBox="1"/>
            <p:nvPr/>
          </p:nvSpPr>
          <p:spPr>
            <a:xfrm>
              <a:off x="47976" y="85244"/>
              <a:ext cx="9231806" cy="8868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solidFill>
                    <a:schemeClr val="tx1"/>
                  </a:solidFill>
                </a:rPr>
                <a:t>Rivanna</a:t>
              </a:r>
            </a:p>
          </p:txBody>
        </p:sp>
      </p:grpSp>
      <p:grpSp>
        <p:nvGrpSpPr>
          <p:cNvPr id="21" name="Group 20">
            <a:extLst>
              <a:ext uri="{FF2B5EF4-FFF2-40B4-BE49-F238E27FC236}">
                <a16:creationId xmlns:a16="http://schemas.microsoft.com/office/drawing/2014/main" id="{6987EE89-A3FC-B9BB-5F2E-C5CD4B0EDA86}"/>
              </a:ext>
            </a:extLst>
          </p:cNvPr>
          <p:cNvGrpSpPr/>
          <p:nvPr/>
        </p:nvGrpSpPr>
        <p:grpSpPr>
          <a:xfrm>
            <a:off x="836675" y="3051931"/>
            <a:ext cx="10515600" cy="982800"/>
            <a:chOff x="0" y="1135269"/>
            <a:chExt cx="10515600" cy="982800"/>
          </a:xfrm>
        </p:grpSpPr>
        <p:sp>
          <p:nvSpPr>
            <p:cNvPr id="23" name="Rectangle: Rounded Corners 22">
              <a:extLst>
                <a:ext uri="{FF2B5EF4-FFF2-40B4-BE49-F238E27FC236}">
                  <a16:creationId xmlns:a16="http://schemas.microsoft.com/office/drawing/2014/main" id="{A93C4F3F-4D7B-07A8-4DAA-9093A449A4EE}"/>
                </a:ext>
              </a:extLst>
            </p:cNvPr>
            <p:cNvSpPr/>
            <p:nvPr/>
          </p:nvSpPr>
          <p:spPr>
            <a:xfrm>
              <a:off x="0" y="1135269"/>
              <a:ext cx="10515600" cy="982800"/>
            </a:xfrm>
            <a:prstGeom prst="round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a:lstStyle/>
            <a:p>
              <a:endParaRPr lang="en-US" dirty="0"/>
            </a:p>
          </p:txBody>
        </p:sp>
        <p:sp>
          <p:nvSpPr>
            <p:cNvPr id="24" name="Rectangle: Rounded Corners 4">
              <a:extLst>
                <a:ext uri="{FF2B5EF4-FFF2-40B4-BE49-F238E27FC236}">
                  <a16:creationId xmlns:a16="http://schemas.microsoft.com/office/drawing/2014/main" id="{FF8190A1-87C8-CBC4-89A4-CF9B904C3F32}"/>
                </a:ext>
              </a:extLst>
            </p:cNvPr>
            <p:cNvSpPr txBox="1"/>
            <p:nvPr/>
          </p:nvSpPr>
          <p:spPr>
            <a:xfrm>
              <a:off x="47976" y="1183245"/>
              <a:ext cx="9449520" cy="8868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solidFill>
                    <a:schemeClr val="tx1"/>
                  </a:solidFill>
                </a:rPr>
                <a:t>MR crash course</a:t>
              </a:r>
            </a:p>
          </p:txBody>
        </p:sp>
      </p:grpSp>
      <p:grpSp>
        <p:nvGrpSpPr>
          <p:cNvPr id="25" name="Group 24">
            <a:extLst>
              <a:ext uri="{FF2B5EF4-FFF2-40B4-BE49-F238E27FC236}">
                <a16:creationId xmlns:a16="http://schemas.microsoft.com/office/drawing/2014/main" id="{6B89E1B3-7DA3-61AF-F3BA-8CB422DE6862}"/>
              </a:ext>
            </a:extLst>
          </p:cNvPr>
          <p:cNvGrpSpPr/>
          <p:nvPr/>
        </p:nvGrpSpPr>
        <p:grpSpPr>
          <a:xfrm>
            <a:off x="836675" y="4185068"/>
            <a:ext cx="10515600" cy="982800"/>
            <a:chOff x="0" y="2233269"/>
            <a:chExt cx="10515600" cy="982800"/>
          </a:xfrm>
        </p:grpSpPr>
        <p:sp>
          <p:nvSpPr>
            <p:cNvPr id="26" name="Rectangle: Rounded Corners 25">
              <a:extLst>
                <a:ext uri="{FF2B5EF4-FFF2-40B4-BE49-F238E27FC236}">
                  <a16:creationId xmlns:a16="http://schemas.microsoft.com/office/drawing/2014/main" id="{155CD7FD-CF50-51A0-4C14-093728B3C602}"/>
                </a:ext>
              </a:extLst>
            </p:cNvPr>
            <p:cNvSpPr/>
            <p:nvPr/>
          </p:nvSpPr>
          <p:spPr>
            <a:xfrm>
              <a:off x="0" y="2233269"/>
              <a:ext cx="10515600" cy="982800"/>
            </a:xfrm>
            <a:prstGeom prst="roundRect">
              <a:avLst/>
            </a:prstGeom>
            <a:gradFill>
              <a:gsLst>
                <a:gs pos="0">
                  <a:srgbClr val="FBF501"/>
                </a:gs>
                <a:gs pos="50000">
                  <a:srgbClr val="FFCC00"/>
                </a:gs>
                <a:gs pos="100000">
                  <a:srgbClr val="FFCC00"/>
                </a:gs>
              </a:gsLst>
            </a:gradFill>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a:lstStyle/>
            <a:p>
              <a:endParaRPr lang="en-US" dirty="0"/>
            </a:p>
          </p:txBody>
        </p:sp>
        <p:sp>
          <p:nvSpPr>
            <p:cNvPr id="28" name="Rectangle: Rounded Corners 4">
              <a:extLst>
                <a:ext uri="{FF2B5EF4-FFF2-40B4-BE49-F238E27FC236}">
                  <a16:creationId xmlns:a16="http://schemas.microsoft.com/office/drawing/2014/main" id="{2CCD40DA-E508-D96F-7662-8528143775A0}"/>
                </a:ext>
              </a:extLst>
            </p:cNvPr>
            <p:cNvSpPr txBox="1"/>
            <p:nvPr/>
          </p:nvSpPr>
          <p:spPr>
            <a:xfrm>
              <a:off x="47976" y="2281245"/>
              <a:ext cx="9972035" cy="8868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solidFill>
                    <a:schemeClr val="tx1"/>
                  </a:solidFill>
                </a:rPr>
                <a:t>Formal intro to python (?)</a:t>
              </a:r>
            </a:p>
          </p:txBody>
        </p:sp>
      </p:grpSp>
      <p:grpSp>
        <p:nvGrpSpPr>
          <p:cNvPr id="30" name="Group 29">
            <a:extLst>
              <a:ext uri="{FF2B5EF4-FFF2-40B4-BE49-F238E27FC236}">
                <a16:creationId xmlns:a16="http://schemas.microsoft.com/office/drawing/2014/main" id="{C448856C-684D-0FB0-625F-312F4859B0B5}"/>
              </a:ext>
            </a:extLst>
          </p:cNvPr>
          <p:cNvGrpSpPr/>
          <p:nvPr/>
        </p:nvGrpSpPr>
        <p:grpSpPr>
          <a:xfrm>
            <a:off x="836675" y="5318205"/>
            <a:ext cx="10515600" cy="982800"/>
            <a:chOff x="0" y="3368538"/>
            <a:chExt cx="10515600" cy="982800"/>
          </a:xfrm>
        </p:grpSpPr>
        <p:sp>
          <p:nvSpPr>
            <p:cNvPr id="34" name="Rectangle: Rounded Corners 33">
              <a:extLst>
                <a:ext uri="{FF2B5EF4-FFF2-40B4-BE49-F238E27FC236}">
                  <a16:creationId xmlns:a16="http://schemas.microsoft.com/office/drawing/2014/main" id="{633A8BE7-5A45-01F1-2CC7-D9D0D28E1F4B}"/>
                </a:ext>
              </a:extLst>
            </p:cNvPr>
            <p:cNvSpPr/>
            <p:nvPr/>
          </p:nvSpPr>
          <p:spPr>
            <a:xfrm>
              <a:off x="0" y="3368538"/>
              <a:ext cx="10515600" cy="982800"/>
            </a:xfrm>
            <a:prstGeom prst="roundRect">
              <a:avLst/>
            </a:prstGeom>
            <a:gradFill>
              <a:gsLst>
                <a:gs pos="0">
                  <a:srgbClr val="FF5050"/>
                </a:gs>
                <a:gs pos="50000">
                  <a:srgbClr val="CC0000"/>
                </a:gs>
                <a:gs pos="100000">
                  <a:srgbClr val="CC0000"/>
                </a:gs>
              </a:gsLst>
            </a:gradFill>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a:lstStyle/>
            <a:p>
              <a:endParaRPr lang="en-US" dirty="0"/>
            </a:p>
          </p:txBody>
        </p:sp>
        <p:sp>
          <p:nvSpPr>
            <p:cNvPr id="36" name="Rectangle: Rounded Corners 4">
              <a:extLst>
                <a:ext uri="{FF2B5EF4-FFF2-40B4-BE49-F238E27FC236}">
                  <a16:creationId xmlns:a16="http://schemas.microsoft.com/office/drawing/2014/main" id="{D93FAA92-EDBB-B28B-34A5-2392107F2AEC}"/>
                </a:ext>
              </a:extLst>
            </p:cNvPr>
            <p:cNvSpPr txBox="1"/>
            <p:nvPr/>
          </p:nvSpPr>
          <p:spPr>
            <a:xfrm>
              <a:off x="47976" y="3416514"/>
              <a:ext cx="9696263" cy="8868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solidFill>
                    <a:schemeClr val="tx1"/>
                  </a:solidFill>
                </a:rPr>
                <a:t>Hacking</a:t>
              </a:r>
            </a:p>
          </p:txBody>
        </p:sp>
      </p:grpSp>
    </p:spTree>
    <p:extLst>
      <p:ext uri="{BB962C8B-B14F-4D97-AF65-F5344CB8AC3E}">
        <p14:creationId xmlns:p14="http://schemas.microsoft.com/office/powerpoint/2010/main" val="22871544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250" fill="hold"/>
                                        <p:tgtEl>
                                          <p:spTgt spid="30"/>
                                        </p:tgtEl>
                                        <p:attrNameLst>
                                          <p:attrName>ppt_x</p:attrName>
                                        </p:attrNameLst>
                                      </p:cBhvr>
                                      <p:tavLst>
                                        <p:tav tm="0">
                                          <p:val>
                                            <p:strVal val="#ppt_x"/>
                                          </p:val>
                                        </p:tav>
                                        <p:tav tm="100000">
                                          <p:val>
                                            <p:strVal val="#ppt_x"/>
                                          </p:val>
                                        </p:tav>
                                      </p:tavLst>
                                    </p:anim>
                                    <p:anim calcmode="lin" valueType="num">
                                      <p:cBhvr additive="base">
                                        <p:cTn id="23" dur="250" fill="hold"/>
                                        <p:tgtEl>
                                          <p:spTgt spid="30"/>
                                        </p:tgtEl>
                                        <p:attrNameLst>
                                          <p:attrName>ppt_y</p:attrName>
                                        </p:attrNameLst>
                                      </p:cBhvr>
                                      <p:tavLst>
                                        <p:tav tm="0">
                                          <p:val>
                                            <p:strVal val="1+#ppt_h/2"/>
                                          </p:val>
                                        </p:tav>
                                        <p:tav tm="100000">
                                          <p:val>
                                            <p:strVal val="#ppt_y"/>
                                          </p:val>
                                        </p:tav>
                                      </p:tavLst>
                                    </p:anim>
                                  </p:childTnLst>
                                </p:cTn>
                              </p:par>
                            </p:childTnLst>
                          </p:cTn>
                        </p:par>
                        <p:par>
                          <p:cTn id="24" fill="hold">
                            <p:stCondLst>
                              <p:cond delay="250"/>
                            </p:stCondLst>
                            <p:childTnLst>
                              <p:par>
                                <p:cTn id="25" presetID="32" presetClass="emph" presetSubtype="0" fill="hold" nodeType="afterEffect">
                                  <p:stCondLst>
                                    <p:cond delay="0"/>
                                  </p:stCondLst>
                                  <p:childTnLst>
                                    <p:animRot by="120000">
                                      <p:cBhvr>
                                        <p:cTn id="26" dur="75" fill="hold">
                                          <p:stCondLst>
                                            <p:cond delay="0"/>
                                          </p:stCondLst>
                                        </p:cTn>
                                        <p:tgtEl>
                                          <p:spTgt spid="30"/>
                                        </p:tgtEl>
                                        <p:attrNameLst>
                                          <p:attrName>r</p:attrName>
                                        </p:attrNameLst>
                                      </p:cBhvr>
                                    </p:animRot>
                                    <p:animRot by="-240000">
                                      <p:cBhvr>
                                        <p:cTn id="27" dur="150" fill="hold">
                                          <p:stCondLst>
                                            <p:cond delay="150"/>
                                          </p:stCondLst>
                                        </p:cTn>
                                        <p:tgtEl>
                                          <p:spTgt spid="30"/>
                                        </p:tgtEl>
                                        <p:attrNameLst>
                                          <p:attrName>r</p:attrName>
                                        </p:attrNameLst>
                                      </p:cBhvr>
                                    </p:animRot>
                                    <p:animRot by="240000">
                                      <p:cBhvr>
                                        <p:cTn id="28" dur="150" fill="hold">
                                          <p:stCondLst>
                                            <p:cond delay="300"/>
                                          </p:stCondLst>
                                        </p:cTn>
                                        <p:tgtEl>
                                          <p:spTgt spid="30"/>
                                        </p:tgtEl>
                                        <p:attrNameLst>
                                          <p:attrName>r</p:attrName>
                                        </p:attrNameLst>
                                      </p:cBhvr>
                                    </p:animRot>
                                    <p:animRot by="-240000">
                                      <p:cBhvr>
                                        <p:cTn id="29" dur="150" fill="hold">
                                          <p:stCondLst>
                                            <p:cond delay="450"/>
                                          </p:stCondLst>
                                        </p:cTn>
                                        <p:tgtEl>
                                          <p:spTgt spid="30"/>
                                        </p:tgtEl>
                                        <p:attrNameLst>
                                          <p:attrName>r</p:attrName>
                                        </p:attrNameLst>
                                      </p:cBhvr>
                                    </p:animRot>
                                    <p:animRot by="120000">
                                      <p:cBhvr>
                                        <p:cTn id="30" dur="150" fill="hold">
                                          <p:stCondLst>
                                            <p:cond delay="600"/>
                                          </p:stCondLst>
                                        </p:cTn>
                                        <p:tgtEl>
                                          <p:spTgt spid="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EA881-19BD-3B10-6B62-F84D3D21BF91}"/>
            </a:ext>
          </a:extLst>
        </p:cNvPr>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D4CBB2-3EE3-2605-4986-1EBDCE2BE76E}"/>
              </a:ext>
            </a:extLst>
          </p:cNvPr>
          <p:cNvCxnSpPr/>
          <p:nvPr/>
        </p:nvCxnSpPr>
        <p:spPr>
          <a:xfrm flipV="1">
            <a:off x="6096000" y="2037406"/>
            <a:ext cx="0" cy="3786136"/>
          </a:xfrm>
          <a:prstGeom prst="line">
            <a:avLst/>
          </a:prstGeom>
          <a:ln w="34925">
            <a:solidFill>
              <a:schemeClr val="tx1">
                <a:lumMod val="65000"/>
                <a:lumOff val="35000"/>
              </a:schemeClr>
            </a:solidFill>
            <a:prstDash val="dash"/>
            <a:round/>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CDDF4AC9-295B-8D07-6E14-09C5BA2DCC64}"/>
              </a:ext>
            </a:extLst>
          </p:cNvPr>
          <p:cNvGrpSpPr/>
          <p:nvPr/>
        </p:nvGrpSpPr>
        <p:grpSpPr>
          <a:xfrm rot="10800000">
            <a:off x="4979970" y="2041366"/>
            <a:ext cx="2226518" cy="3574823"/>
            <a:chOff x="8422988" y="2343831"/>
            <a:chExt cx="2226518" cy="3574823"/>
          </a:xfrm>
          <a:scene3d>
            <a:camera prst="orthographicFront">
              <a:rot lat="0" lon="16799977" rev="0"/>
            </a:camera>
            <a:lightRig rig="threePt" dir="t"/>
          </a:scene3d>
        </p:grpSpPr>
        <p:sp>
          <p:nvSpPr>
            <p:cNvPr id="5" name="Arrow: Down 4">
              <a:extLst>
                <a:ext uri="{FF2B5EF4-FFF2-40B4-BE49-F238E27FC236}">
                  <a16:creationId xmlns:a16="http://schemas.microsoft.com/office/drawing/2014/main" id="{B44CF89B-D13B-3C47-4E7C-7D9C14FC167F}"/>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2911D891-E182-A53A-0DD0-187A2D2BA94D}"/>
                </a:ext>
              </a:extLst>
            </p:cNvPr>
            <p:cNvGrpSpPr/>
            <p:nvPr/>
          </p:nvGrpSpPr>
          <p:grpSpPr>
            <a:xfrm rot="2313807">
              <a:off x="8766784" y="3312679"/>
              <a:ext cx="1538927" cy="1538927"/>
              <a:chOff x="9187544" y="2148113"/>
              <a:chExt cx="1553028" cy="1553028"/>
            </a:xfrm>
          </p:grpSpPr>
          <p:sp>
            <p:nvSpPr>
              <p:cNvPr id="16" name="Oval 15">
                <a:extLst>
                  <a:ext uri="{FF2B5EF4-FFF2-40B4-BE49-F238E27FC236}">
                    <a16:creationId xmlns:a16="http://schemas.microsoft.com/office/drawing/2014/main" id="{99B94138-041E-A80F-02C4-861C85306C85}"/>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7" name="Cross 16">
                <a:extLst>
                  <a:ext uri="{FF2B5EF4-FFF2-40B4-BE49-F238E27FC236}">
                    <a16:creationId xmlns:a16="http://schemas.microsoft.com/office/drawing/2014/main" id="{A8CABBFC-88BA-CAEE-6FDD-0C447CCD7236}"/>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Arc 14">
              <a:extLst>
                <a:ext uri="{FF2B5EF4-FFF2-40B4-BE49-F238E27FC236}">
                  <a16:creationId xmlns:a16="http://schemas.microsoft.com/office/drawing/2014/main" id="{4D70375F-8DCE-BD5E-F6D0-F6136D9AB0A2}"/>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sp>
        <p:nvSpPr>
          <p:cNvPr id="2" name="Title 1">
            <a:extLst>
              <a:ext uri="{FF2B5EF4-FFF2-40B4-BE49-F238E27FC236}">
                <a16:creationId xmlns:a16="http://schemas.microsoft.com/office/drawing/2014/main" id="{EEC659C8-1978-EF06-D87E-BC794A554235}"/>
              </a:ext>
            </a:extLst>
          </p:cNvPr>
          <p:cNvSpPr>
            <a:spLocks noGrp="1"/>
          </p:cNvSpPr>
          <p:nvPr>
            <p:ph type="title"/>
          </p:nvPr>
        </p:nvSpPr>
        <p:spPr/>
        <p:txBody>
          <a:bodyPr/>
          <a:lstStyle/>
          <a:p>
            <a:r>
              <a:rPr lang="en-US" b="1" dirty="0"/>
              <a:t>MR physics</a:t>
            </a:r>
          </a:p>
        </p:txBody>
      </p:sp>
      <p:grpSp>
        <p:nvGrpSpPr>
          <p:cNvPr id="9" name="Group 8">
            <a:extLst>
              <a:ext uri="{FF2B5EF4-FFF2-40B4-BE49-F238E27FC236}">
                <a16:creationId xmlns:a16="http://schemas.microsoft.com/office/drawing/2014/main" id="{ECD53BE5-4FAC-A6B4-99E9-04BEED6CB4B4}"/>
              </a:ext>
            </a:extLst>
          </p:cNvPr>
          <p:cNvGrpSpPr/>
          <p:nvPr/>
        </p:nvGrpSpPr>
        <p:grpSpPr>
          <a:xfrm>
            <a:off x="4982741" y="2096466"/>
            <a:ext cx="2226518" cy="3574823"/>
            <a:chOff x="8422988" y="2343831"/>
            <a:chExt cx="2226518" cy="3574823"/>
          </a:xfrm>
        </p:grpSpPr>
        <p:sp>
          <p:nvSpPr>
            <p:cNvPr id="10" name="Arrow: Down 9">
              <a:extLst>
                <a:ext uri="{FF2B5EF4-FFF2-40B4-BE49-F238E27FC236}">
                  <a16:creationId xmlns:a16="http://schemas.microsoft.com/office/drawing/2014/main" id="{2987D060-2E5A-C239-F1DE-FAE0410B743E}"/>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77C3A35-7048-BB9A-5404-B222BE20C9B2}"/>
                </a:ext>
              </a:extLst>
            </p:cNvPr>
            <p:cNvGrpSpPr/>
            <p:nvPr/>
          </p:nvGrpSpPr>
          <p:grpSpPr>
            <a:xfrm rot="2313807">
              <a:off x="8766784" y="3312679"/>
              <a:ext cx="1538927" cy="1538927"/>
              <a:chOff x="9187544" y="2148113"/>
              <a:chExt cx="1553028" cy="1553028"/>
            </a:xfrm>
          </p:grpSpPr>
          <p:sp>
            <p:nvSpPr>
              <p:cNvPr id="13" name="Oval 12">
                <a:extLst>
                  <a:ext uri="{FF2B5EF4-FFF2-40B4-BE49-F238E27FC236}">
                    <a16:creationId xmlns:a16="http://schemas.microsoft.com/office/drawing/2014/main" id="{02C9E303-7684-BBB0-473F-E8EF941A74CF}"/>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Cross 13">
                <a:extLst>
                  <a:ext uri="{FF2B5EF4-FFF2-40B4-BE49-F238E27FC236}">
                    <a16:creationId xmlns:a16="http://schemas.microsoft.com/office/drawing/2014/main" id="{A00351EF-AA92-8926-6E87-60399C250A8A}"/>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Arc 11">
              <a:extLst>
                <a:ext uri="{FF2B5EF4-FFF2-40B4-BE49-F238E27FC236}">
                  <a16:creationId xmlns:a16="http://schemas.microsoft.com/office/drawing/2014/main" id="{97C92A22-4D81-75DF-3DA2-1160AF6EC389}"/>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5D8FEB2E-D10F-872A-DCC3-4C7E84420C15}"/>
              </a:ext>
            </a:extLst>
          </p:cNvPr>
          <p:cNvGrpSpPr/>
          <p:nvPr/>
        </p:nvGrpSpPr>
        <p:grpSpPr>
          <a:xfrm>
            <a:off x="4979971" y="2090469"/>
            <a:ext cx="2226518" cy="3574823"/>
            <a:chOff x="8422988" y="2343831"/>
            <a:chExt cx="2226518" cy="3574823"/>
          </a:xfrm>
          <a:scene3d>
            <a:camera prst="orthographicFront">
              <a:rot lat="0" lon="18299985" rev="0"/>
            </a:camera>
            <a:lightRig rig="threePt" dir="t"/>
          </a:scene3d>
        </p:grpSpPr>
        <p:sp>
          <p:nvSpPr>
            <p:cNvPr id="22" name="Arrow: Down 21">
              <a:extLst>
                <a:ext uri="{FF2B5EF4-FFF2-40B4-BE49-F238E27FC236}">
                  <a16:creationId xmlns:a16="http://schemas.microsoft.com/office/drawing/2014/main" id="{FA76ED8E-7887-1391-691B-2D12CF01099F}"/>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1A0D113-9EAA-4138-D4B3-5DB328748938}"/>
                </a:ext>
              </a:extLst>
            </p:cNvPr>
            <p:cNvGrpSpPr/>
            <p:nvPr/>
          </p:nvGrpSpPr>
          <p:grpSpPr>
            <a:xfrm rot="2313807">
              <a:off x="8766784" y="3312679"/>
              <a:ext cx="1538927" cy="1538927"/>
              <a:chOff x="9187544" y="2148113"/>
              <a:chExt cx="1553028" cy="1553028"/>
            </a:xfrm>
          </p:grpSpPr>
          <p:sp>
            <p:nvSpPr>
              <p:cNvPr id="25" name="Oval 24">
                <a:extLst>
                  <a:ext uri="{FF2B5EF4-FFF2-40B4-BE49-F238E27FC236}">
                    <a16:creationId xmlns:a16="http://schemas.microsoft.com/office/drawing/2014/main" id="{5A694A38-DFF4-00F0-A322-4799F45D0B23}"/>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Cross 25">
                <a:extLst>
                  <a:ext uri="{FF2B5EF4-FFF2-40B4-BE49-F238E27FC236}">
                    <a16:creationId xmlns:a16="http://schemas.microsoft.com/office/drawing/2014/main" id="{1CC0B5F2-EF5A-1986-3690-6A6D6B3E95AC}"/>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Arc 23">
              <a:extLst>
                <a:ext uri="{FF2B5EF4-FFF2-40B4-BE49-F238E27FC236}">
                  <a16:creationId xmlns:a16="http://schemas.microsoft.com/office/drawing/2014/main" id="{E308A386-076E-70FE-B4C8-E66BE2BE4571}"/>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39DEC73E-03E8-142F-6DD5-9E20F8B22685}"/>
              </a:ext>
            </a:extLst>
          </p:cNvPr>
          <p:cNvGrpSpPr/>
          <p:nvPr/>
        </p:nvGrpSpPr>
        <p:grpSpPr>
          <a:xfrm>
            <a:off x="4987001" y="2109066"/>
            <a:ext cx="2226518" cy="3574823"/>
            <a:chOff x="8422988" y="2343831"/>
            <a:chExt cx="2226518" cy="3574823"/>
          </a:xfrm>
          <a:scene3d>
            <a:camera prst="orthographicFront">
              <a:rot lat="0" lon="16799977" rev="0"/>
            </a:camera>
            <a:lightRig rig="threePt" dir="t"/>
          </a:scene3d>
        </p:grpSpPr>
        <p:sp>
          <p:nvSpPr>
            <p:cNvPr id="28" name="Arrow: Down 27">
              <a:extLst>
                <a:ext uri="{FF2B5EF4-FFF2-40B4-BE49-F238E27FC236}">
                  <a16:creationId xmlns:a16="http://schemas.microsoft.com/office/drawing/2014/main" id="{3907E634-6C54-ACFB-38B9-0B9CE0C826F4}"/>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54ECA5C5-B18B-3224-80E6-59B7105BB499}"/>
                </a:ext>
              </a:extLst>
            </p:cNvPr>
            <p:cNvGrpSpPr/>
            <p:nvPr/>
          </p:nvGrpSpPr>
          <p:grpSpPr>
            <a:xfrm rot="2313807">
              <a:off x="8766784" y="3312679"/>
              <a:ext cx="1538927" cy="1538927"/>
              <a:chOff x="9187544" y="2148113"/>
              <a:chExt cx="1553028" cy="1553028"/>
            </a:xfrm>
          </p:grpSpPr>
          <p:sp>
            <p:nvSpPr>
              <p:cNvPr id="31" name="Oval 30">
                <a:extLst>
                  <a:ext uri="{FF2B5EF4-FFF2-40B4-BE49-F238E27FC236}">
                    <a16:creationId xmlns:a16="http://schemas.microsoft.com/office/drawing/2014/main" id="{F1B9E262-A316-550A-4580-C581E9470B33}"/>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2" name="Cross 31">
                <a:extLst>
                  <a:ext uri="{FF2B5EF4-FFF2-40B4-BE49-F238E27FC236}">
                    <a16:creationId xmlns:a16="http://schemas.microsoft.com/office/drawing/2014/main" id="{3DE23F80-E740-5F7F-6A7B-2F1EB5F1456C}"/>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Arc 29">
              <a:extLst>
                <a:ext uri="{FF2B5EF4-FFF2-40B4-BE49-F238E27FC236}">
                  <a16:creationId xmlns:a16="http://schemas.microsoft.com/office/drawing/2014/main" id="{05156C8B-FFDB-3149-FE3C-A941F3864913}"/>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3C15592A-E4FF-3825-0072-6BEADD9E582D}"/>
              </a:ext>
            </a:extLst>
          </p:cNvPr>
          <p:cNvGrpSpPr/>
          <p:nvPr/>
        </p:nvGrpSpPr>
        <p:grpSpPr>
          <a:xfrm>
            <a:off x="4987001" y="2099768"/>
            <a:ext cx="2226518" cy="3574823"/>
            <a:chOff x="8422988" y="2343831"/>
            <a:chExt cx="2226518" cy="3574823"/>
          </a:xfrm>
          <a:scene3d>
            <a:camera prst="orthographicFront">
              <a:rot lat="0" lon="15599976" rev="0"/>
            </a:camera>
            <a:lightRig rig="threePt" dir="t"/>
          </a:scene3d>
        </p:grpSpPr>
        <p:sp>
          <p:nvSpPr>
            <p:cNvPr id="34" name="Arrow: Down 33">
              <a:extLst>
                <a:ext uri="{FF2B5EF4-FFF2-40B4-BE49-F238E27FC236}">
                  <a16:creationId xmlns:a16="http://schemas.microsoft.com/office/drawing/2014/main" id="{36E9CF4E-9BB4-087D-CC96-0EE22BE2C8F9}"/>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A152D71B-54E0-DE80-DBA8-F1FBC34BADAA}"/>
                </a:ext>
              </a:extLst>
            </p:cNvPr>
            <p:cNvGrpSpPr/>
            <p:nvPr/>
          </p:nvGrpSpPr>
          <p:grpSpPr>
            <a:xfrm rot="2313807">
              <a:off x="8766784" y="3312679"/>
              <a:ext cx="1538927" cy="1538927"/>
              <a:chOff x="9187544" y="2148113"/>
              <a:chExt cx="1553028" cy="1553028"/>
            </a:xfrm>
          </p:grpSpPr>
          <p:sp>
            <p:nvSpPr>
              <p:cNvPr id="37" name="Oval 36">
                <a:extLst>
                  <a:ext uri="{FF2B5EF4-FFF2-40B4-BE49-F238E27FC236}">
                    <a16:creationId xmlns:a16="http://schemas.microsoft.com/office/drawing/2014/main" id="{0E74CADE-D47A-3C49-A0C1-A635787DC013}"/>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8" name="Cross 37">
                <a:extLst>
                  <a:ext uri="{FF2B5EF4-FFF2-40B4-BE49-F238E27FC236}">
                    <a16:creationId xmlns:a16="http://schemas.microsoft.com/office/drawing/2014/main" id="{0A6280DB-C261-C2D1-BBBF-A61459414921}"/>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Arc 35">
              <a:extLst>
                <a:ext uri="{FF2B5EF4-FFF2-40B4-BE49-F238E27FC236}">
                  <a16:creationId xmlns:a16="http://schemas.microsoft.com/office/drawing/2014/main" id="{40AABB33-D29F-0B7D-643A-A0CF977B12CE}"/>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C1001471-2FFF-449F-2B1E-B1A242EB4741}"/>
              </a:ext>
            </a:extLst>
          </p:cNvPr>
          <p:cNvGrpSpPr/>
          <p:nvPr/>
        </p:nvGrpSpPr>
        <p:grpSpPr>
          <a:xfrm>
            <a:off x="4979972" y="2090470"/>
            <a:ext cx="2226518" cy="3574823"/>
            <a:chOff x="8422988" y="2343831"/>
            <a:chExt cx="2226518" cy="3574823"/>
          </a:xfrm>
          <a:scene3d>
            <a:camera prst="orthographicFront">
              <a:rot lat="0" lon="14099956" rev="0"/>
            </a:camera>
            <a:lightRig rig="threePt" dir="t"/>
          </a:scene3d>
        </p:grpSpPr>
        <p:sp>
          <p:nvSpPr>
            <p:cNvPr id="40" name="Arrow: Down 39">
              <a:extLst>
                <a:ext uri="{FF2B5EF4-FFF2-40B4-BE49-F238E27FC236}">
                  <a16:creationId xmlns:a16="http://schemas.microsoft.com/office/drawing/2014/main" id="{1718586D-4E16-A1F2-418E-77D290137B8E}"/>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2CF8D6DF-06BC-FDB2-8749-A398E8879463}"/>
                </a:ext>
              </a:extLst>
            </p:cNvPr>
            <p:cNvGrpSpPr/>
            <p:nvPr/>
          </p:nvGrpSpPr>
          <p:grpSpPr>
            <a:xfrm rot="2313807">
              <a:off x="8766784" y="3312679"/>
              <a:ext cx="1538927" cy="1538927"/>
              <a:chOff x="9187544" y="2148113"/>
              <a:chExt cx="1553028" cy="1553028"/>
            </a:xfrm>
          </p:grpSpPr>
          <p:sp>
            <p:nvSpPr>
              <p:cNvPr id="43" name="Oval 42">
                <a:extLst>
                  <a:ext uri="{FF2B5EF4-FFF2-40B4-BE49-F238E27FC236}">
                    <a16:creationId xmlns:a16="http://schemas.microsoft.com/office/drawing/2014/main" id="{A5E5CDDE-84CE-AB08-818E-3EC9118D7586}"/>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4" name="Cross 43">
                <a:extLst>
                  <a:ext uri="{FF2B5EF4-FFF2-40B4-BE49-F238E27FC236}">
                    <a16:creationId xmlns:a16="http://schemas.microsoft.com/office/drawing/2014/main" id="{DE9F5831-B304-14B6-22EE-BF106DCF5B2A}"/>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Arc 41">
              <a:extLst>
                <a:ext uri="{FF2B5EF4-FFF2-40B4-BE49-F238E27FC236}">
                  <a16:creationId xmlns:a16="http://schemas.microsoft.com/office/drawing/2014/main" id="{2E83BD7C-C0CE-E537-DE90-F00F238214AF}"/>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B1BFCDF5-2526-3A27-D344-A247B9CBCEB9}"/>
              </a:ext>
            </a:extLst>
          </p:cNvPr>
          <p:cNvGrpSpPr/>
          <p:nvPr/>
        </p:nvGrpSpPr>
        <p:grpSpPr>
          <a:xfrm>
            <a:off x="4979969" y="2099767"/>
            <a:ext cx="2226518" cy="3574823"/>
            <a:chOff x="8422988" y="2343831"/>
            <a:chExt cx="2226518" cy="3574823"/>
          </a:xfrm>
          <a:scene3d>
            <a:camera prst="orthographicFront">
              <a:rot lat="0" lon="10799977" rev="0"/>
            </a:camera>
            <a:lightRig rig="threePt" dir="t"/>
          </a:scene3d>
        </p:grpSpPr>
        <p:sp>
          <p:nvSpPr>
            <p:cNvPr id="46" name="Arrow: Down 45">
              <a:extLst>
                <a:ext uri="{FF2B5EF4-FFF2-40B4-BE49-F238E27FC236}">
                  <a16:creationId xmlns:a16="http://schemas.microsoft.com/office/drawing/2014/main" id="{07DD20DB-D6B5-D6DE-245E-B757EB5B42CD}"/>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2CDBB338-292C-30A3-1F75-680BB3AB958A}"/>
                </a:ext>
              </a:extLst>
            </p:cNvPr>
            <p:cNvGrpSpPr/>
            <p:nvPr/>
          </p:nvGrpSpPr>
          <p:grpSpPr>
            <a:xfrm rot="2313807">
              <a:off x="8766784" y="3312679"/>
              <a:ext cx="1538927" cy="1538927"/>
              <a:chOff x="9187544" y="2148113"/>
              <a:chExt cx="1553028" cy="1553028"/>
            </a:xfrm>
          </p:grpSpPr>
          <p:sp>
            <p:nvSpPr>
              <p:cNvPr id="49" name="Oval 48">
                <a:extLst>
                  <a:ext uri="{FF2B5EF4-FFF2-40B4-BE49-F238E27FC236}">
                    <a16:creationId xmlns:a16="http://schemas.microsoft.com/office/drawing/2014/main" id="{DD8DB1C4-2E77-8978-BFE9-8D6389EE8382}"/>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0" name="Cross 49">
                <a:extLst>
                  <a:ext uri="{FF2B5EF4-FFF2-40B4-BE49-F238E27FC236}">
                    <a16:creationId xmlns:a16="http://schemas.microsoft.com/office/drawing/2014/main" id="{5A415562-14C6-A378-B989-3D8B68AE8B2A}"/>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8" name="Arc 47">
              <a:extLst>
                <a:ext uri="{FF2B5EF4-FFF2-40B4-BE49-F238E27FC236}">
                  <a16:creationId xmlns:a16="http://schemas.microsoft.com/office/drawing/2014/main" id="{8DF67186-4467-917A-4753-DA710D3F1DCC}"/>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cxnSp>
        <p:nvCxnSpPr>
          <p:cNvPr id="8" name="Straight Connector 7">
            <a:extLst>
              <a:ext uri="{FF2B5EF4-FFF2-40B4-BE49-F238E27FC236}">
                <a16:creationId xmlns:a16="http://schemas.microsoft.com/office/drawing/2014/main" id="{F312F3CB-3DAF-4320-2E68-BF28D21AF8E8}"/>
              </a:ext>
            </a:extLst>
          </p:cNvPr>
          <p:cNvCxnSpPr/>
          <p:nvPr/>
        </p:nvCxnSpPr>
        <p:spPr>
          <a:xfrm flipV="1">
            <a:off x="6096000" y="2037406"/>
            <a:ext cx="0" cy="3786136"/>
          </a:xfrm>
          <a:prstGeom prst="line">
            <a:avLst/>
          </a:prstGeom>
          <a:ln w="34925">
            <a:solidFill>
              <a:schemeClr val="tx1">
                <a:lumMod val="65000"/>
                <a:lumOff val="35000"/>
              </a:schemeClr>
            </a:solidFill>
            <a:prstDash val="dash"/>
            <a:round/>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3567E92-78E2-FDF1-C561-A77EC33FEED2}"/>
              </a:ext>
            </a:extLst>
          </p:cNvPr>
          <p:cNvCxnSpPr/>
          <p:nvPr/>
        </p:nvCxnSpPr>
        <p:spPr>
          <a:xfrm flipV="1">
            <a:off x="6096000" y="2037406"/>
            <a:ext cx="0" cy="3786136"/>
          </a:xfrm>
          <a:prstGeom prst="line">
            <a:avLst/>
          </a:prstGeom>
          <a:ln w="34925">
            <a:solidFill>
              <a:schemeClr val="tx1">
                <a:lumMod val="65000"/>
                <a:lumOff val="35000"/>
              </a:schemeClr>
            </a:solidFill>
            <a:prstDash val="dash"/>
            <a:round/>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F58BDB00-26AE-1F9F-3D83-801FE5BA7B0A}"/>
              </a:ext>
            </a:extLst>
          </p:cNvPr>
          <p:cNvCxnSpPr/>
          <p:nvPr/>
        </p:nvCxnSpPr>
        <p:spPr>
          <a:xfrm flipV="1">
            <a:off x="6096000" y="2037406"/>
            <a:ext cx="0" cy="3786136"/>
          </a:xfrm>
          <a:prstGeom prst="line">
            <a:avLst/>
          </a:prstGeom>
          <a:ln w="34925">
            <a:solidFill>
              <a:schemeClr val="tx1">
                <a:lumMod val="65000"/>
                <a:lumOff val="35000"/>
              </a:schemeClr>
            </a:solidFill>
            <a:prstDash val="dash"/>
            <a:round/>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DB0CEC8-715F-2F3F-A855-978ED3DE81F6}"/>
              </a:ext>
            </a:extLst>
          </p:cNvPr>
          <p:cNvCxnSpPr/>
          <p:nvPr/>
        </p:nvCxnSpPr>
        <p:spPr>
          <a:xfrm flipV="1">
            <a:off x="6096000" y="2037406"/>
            <a:ext cx="0" cy="3786136"/>
          </a:xfrm>
          <a:prstGeom prst="line">
            <a:avLst/>
          </a:prstGeom>
          <a:ln w="34925">
            <a:solidFill>
              <a:schemeClr val="tx1">
                <a:lumMod val="65000"/>
                <a:lumOff val="35000"/>
              </a:schemeClr>
            </a:solidFill>
            <a:prstDash val="dash"/>
            <a:round/>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7989DFAA-55B2-EEBA-B4FB-3352CF8FB216}"/>
              </a:ext>
            </a:extLst>
          </p:cNvPr>
          <p:cNvCxnSpPr/>
          <p:nvPr/>
        </p:nvCxnSpPr>
        <p:spPr>
          <a:xfrm flipV="1">
            <a:off x="6096000" y="2037406"/>
            <a:ext cx="0" cy="3786136"/>
          </a:xfrm>
          <a:prstGeom prst="line">
            <a:avLst/>
          </a:prstGeom>
          <a:ln w="34925">
            <a:solidFill>
              <a:schemeClr val="tx1">
                <a:lumMod val="65000"/>
                <a:lumOff val="35000"/>
              </a:schemeClr>
            </a:solidFill>
            <a:prstDash val="dash"/>
            <a:round/>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9C182EF8-47D6-C9A0-5E14-B0BCD6CB181F}"/>
              </a:ext>
            </a:extLst>
          </p:cNvPr>
          <p:cNvCxnSpPr/>
          <p:nvPr/>
        </p:nvCxnSpPr>
        <p:spPr>
          <a:xfrm flipV="1">
            <a:off x="6096000" y="2037406"/>
            <a:ext cx="0" cy="3786136"/>
          </a:xfrm>
          <a:prstGeom prst="line">
            <a:avLst/>
          </a:prstGeom>
          <a:ln w="34925">
            <a:solidFill>
              <a:schemeClr val="tx1">
                <a:lumMod val="65000"/>
                <a:lumOff val="35000"/>
              </a:schemeClr>
            </a:solidFill>
            <a:prstDash val="dash"/>
            <a:round/>
          </a:ln>
        </p:spPr>
        <p:style>
          <a:lnRef idx="2">
            <a:schemeClr val="accent1"/>
          </a:lnRef>
          <a:fillRef idx="0">
            <a:schemeClr val="accent1"/>
          </a:fillRef>
          <a:effectRef idx="1">
            <a:schemeClr val="accent1"/>
          </a:effectRef>
          <a:fontRef idx="minor">
            <a:schemeClr val="tx1"/>
          </a:fontRef>
        </p:style>
      </p:cxnSp>
      <p:sp>
        <p:nvSpPr>
          <p:cNvPr id="53" name="Arrow: Down 52">
            <a:extLst>
              <a:ext uri="{FF2B5EF4-FFF2-40B4-BE49-F238E27FC236}">
                <a16:creationId xmlns:a16="http://schemas.microsoft.com/office/drawing/2014/main" id="{DB100919-EE67-C2B3-BDAF-134BFAAEE194}"/>
              </a:ext>
            </a:extLst>
          </p:cNvPr>
          <p:cNvSpPr/>
          <p:nvPr/>
        </p:nvSpPr>
        <p:spPr>
          <a:xfrm flipV="1">
            <a:off x="5324063" y="1343093"/>
            <a:ext cx="1552391" cy="5174762"/>
          </a:xfrm>
          <a:prstGeom prst="downArrow">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7464ADBA-AAF2-E4AB-40EC-5077D97CC8A6}"/>
              </a:ext>
            </a:extLst>
          </p:cNvPr>
          <p:cNvSpPr txBox="1"/>
          <p:nvPr/>
        </p:nvSpPr>
        <p:spPr>
          <a:xfrm>
            <a:off x="1224730" y="1690688"/>
            <a:ext cx="3006719" cy="2246769"/>
          </a:xfrm>
          <a:prstGeom prst="rect">
            <a:avLst/>
          </a:prstGeom>
          <a:noFill/>
        </p:spPr>
        <p:txBody>
          <a:bodyPr wrap="square" rtlCol="0">
            <a:spAutoFit/>
          </a:bodyPr>
          <a:lstStyle/>
          <a:p>
            <a:r>
              <a:rPr lang="en-US" sz="2800" dirty="0"/>
              <a:t>Net magnetization vector for the spin system</a:t>
            </a:r>
          </a:p>
          <a:p>
            <a:endParaRPr lang="en-US" sz="2800" dirty="0"/>
          </a:p>
          <a:p>
            <a:r>
              <a:rPr lang="en-US" sz="2800" dirty="0"/>
              <a:t>(vector algebra)</a:t>
            </a:r>
          </a:p>
        </p:txBody>
      </p:sp>
      <p:sp>
        <p:nvSpPr>
          <p:cNvPr id="58" name="TextBox 57">
            <a:extLst>
              <a:ext uri="{FF2B5EF4-FFF2-40B4-BE49-F238E27FC236}">
                <a16:creationId xmlns:a16="http://schemas.microsoft.com/office/drawing/2014/main" id="{D143FE7A-94E9-423E-C791-5D22B6867A6D}"/>
              </a:ext>
            </a:extLst>
          </p:cNvPr>
          <p:cNvSpPr txBox="1"/>
          <p:nvPr/>
        </p:nvSpPr>
        <p:spPr>
          <a:xfrm>
            <a:off x="7725232" y="1646015"/>
            <a:ext cx="3843921" cy="1384995"/>
          </a:xfrm>
          <a:prstGeom prst="rect">
            <a:avLst/>
          </a:prstGeom>
          <a:noFill/>
        </p:spPr>
        <p:txBody>
          <a:bodyPr wrap="square" rtlCol="0">
            <a:spAutoFit/>
          </a:bodyPr>
          <a:lstStyle/>
          <a:p>
            <a:r>
              <a:rPr lang="en-US" sz="2800" dirty="0"/>
              <a:t>Out of phase = transverse components sum to zero!</a:t>
            </a:r>
          </a:p>
        </p:txBody>
      </p:sp>
    </p:spTree>
    <p:extLst>
      <p:ext uri="{BB962C8B-B14F-4D97-AF65-F5344CB8AC3E}">
        <p14:creationId xmlns:p14="http://schemas.microsoft.com/office/powerpoint/2010/main" val="40940043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C6514-8127-E1FD-6BC7-212753C7FD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F80F4E-EDC5-1E67-1630-7FDE4DCF9A13}"/>
              </a:ext>
            </a:extLst>
          </p:cNvPr>
          <p:cNvSpPr>
            <a:spLocks noGrp="1"/>
          </p:cNvSpPr>
          <p:nvPr>
            <p:ph type="title"/>
          </p:nvPr>
        </p:nvSpPr>
        <p:spPr/>
        <p:txBody>
          <a:bodyPr/>
          <a:lstStyle/>
          <a:p>
            <a:r>
              <a:rPr lang="en-US" b="1" dirty="0"/>
              <a:t>MR physics</a:t>
            </a:r>
          </a:p>
        </p:txBody>
      </p:sp>
      <p:sp>
        <p:nvSpPr>
          <p:cNvPr id="3" name="Arrow: Down 2">
            <a:extLst>
              <a:ext uri="{FF2B5EF4-FFF2-40B4-BE49-F238E27FC236}">
                <a16:creationId xmlns:a16="http://schemas.microsoft.com/office/drawing/2014/main" id="{EC5B2738-37DC-A6AF-300F-3C2D295A6657}"/>
              </a:ext>
            </a:extLst>
          </p:cNvPr>
          <p:cNvSpPr/>
          <p:nvPr/>
        </p:nvSpPr>
        <p:spPr>
          <a:xfrm flipV="1">
            <a:off x="5324063" y="1343093"/>
            <a:ext cx="1552391" cy="5174762"/>
          </a:xfrm>
          <a:prstGeom prst="downArrow">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1930F52-BFC9-D019-EEDE-7A91E33A3318}"/>
              </a:ext>
            </a:extLst>
          </p:cNvPr>
          <p:cNvSpPr/>
          <p:nvPr/>
        </p:nvSpPr>
        <p:spPr>
          <a:xfrm>
            <a:off x="2776038" y="5339331"/>
            <a:ext cx="6639923" cy="1200329"/>
          </a:xfrm>
          <a:prstGeom prst="rect">
            <a:avLst/>
          </a:prstGeom>
          <a:solidFill>
            <a:schemeClr val="tx2"/>
          </a:solidFill>
        </p:spPr>
        <p:txBody>
          <a:bodyPr wrap="square" lIns="91440" tIns="45720" rIns="91440" bIns="45720">
            <a:spAutoFit/>
          </a:bodyPr>
          <a:lstStyle/>
          <a:p>
            <a:pPr algn="ctr"/>
            <a:r>
              <a:rPr lang="en-US" sz="7200" b="1" dirty="0">
                <a:ln w="22225">
                  <a:solidFill>
                    <a:schemeClr val="accent2"/>
                  </a:solidFill>
                  <a:prstDash val="solid"/>
                </a:ln>
                <a:solidFill>
                  <a:schemeClr val="accent2">
                    <a:lumMod val="40000"/>
                    <a:lumOff val="60000"/>
                  </a:schemeClr>
                </a:solidFill>
              </a:rPr>
              <a:t>NO SIGNAL!</a:t>
            </a:r>
          </a:p>
        </p:txBody>
      </p:sp>
      <p:sp>
        <p:nvSpPr>
          <p:cNvPr id="55" name="TextBox 54">
            <a:extLst>
              <a:ext uri="{FF2B5EF4-FFF2-40B4-BE49-F238E27FC236}">
                <a16:creationId xmlns:a16="http://schemas.microsoft.com/office/drawing/2014/main" id="{8F9449A9-A882-178A-9FD0-0E7428C99C75}"/>
              </a:ext>
            </a:extLst>
          </p:cNvPr>
          <p:cNvSpPr txBox="1"/>
          <p:nvPr/>
        </p:nvSpPr>
        <p:spPr>
          <a:xfrm>
            <a:off x="1224730" y="1690688"/>
            <a:ext cx="3006719" cy="2246769"/>
          </a:xfrm>
          <a:prstGeom prst="rect">
            <a:avLst/>
          </a:prstGeom>
          <a:noFill/>
        </p:spPr>
        <p:txBody>
          <a:bodyPr wrap="square" rtlCol="0">
            <a:spAutoFit/>
          </a:bodyPr>
          <a:lstStyle/>
          <a:p>
            <a:r>
              <a:rPr lang="en-US" sz="2800" dirty="0"/>
              <a:t>Net magnetization vector for the spin system</a:t>
            </a:r>
          </a:p>
          <a:p>
            <a:endParaRPr lang="en-US" sz="2800" dirty="0"/>
          </a:p>
          <a:p>
            <a:r>
              <a:rPr lang="en-US" sz="2800" dirty="0"/>
              <a:t>(vector algebra)</a:t>
            </a:r>
          </a:p>
        </p:txBody>
      </p:sp>
      <p:sp>
        <p:nvSpPr>
          <p:cNvPr id="56" name="TextBox 55">
            <a:extLst>
              <a:ext uri="{FF2B5EF4-FFF2-40B4-BE49-F238E27FC236}">
                <a16:creationId xmlns:a16="http://schemas.microsoft.com/office/drawing/2014/main" id="{3C3E356F-039C-B7E8-EF93-ECE093B61CE3}"/>
              </a:ext>
            </a:extLst>
          </p:cNvPr>
          <p:cNvSpPr txBox="1"/>
          <p:nvPr/>
        </p:nvSpPr>
        <p:spPr>
          <a:xfrm>
            <a:off x="7724775" y="1646015"/>
            <a:ext cx="3876675" cy="3108543"/>
          </a:xfrm>
          <a:prstGeom prst="rect">
            <a:avLst/>
          </a:prstGeom>
          <a:noFill/>
        </p:spPr>
        <p:txBody>
          <a:bodyPr wrap="square" rtlCol="0">
            <a:spAutoFit/>
          </a:bodyPr>
          <a:lstStyle/>
          <a:p>
            <a:r>
              <a:rPr lang="en-US" sz="2800" dirty="0"/>
              <a:t>Out of phase = transverse components sum to zero!</a:t>
            </a:r>
          </a:p>
          <a:p>
            <a:endParaRPr lang="en-US" sz="2800" dirty="0"/>
          </a:p>
          <a:p>
            <a:r>
              <a:rPr lang="en-US" sz="2800" dirty="0"/>
              <a:t>We are left with a </a:t>
            </a:r>
            <a:r>
              <a:rPr lang="en-US" sz="2800" b="1" dirty="0"/>
              <a:t>static</a:t>
            </a:r>
            <a:r>
              <a:rPr lang="en-US" sz="2800" dirty="0"/>
              <a:t> longitudinal component (</a:t>
            </a:r>
            <a:r>
              <a:rPr lang="en-US" sz="2800" i="1" dirty="0"/>
              <a:t>no flux</a:t>
            </a:r>
            <a:r>
              <a:rPr lang="en-US" sz="2800" dirty="0"/>
              <a:t>)</a:t>
            </a:r>
          </a:p>
        </p:txBody>
      </p:sp>
    </p:spTree>
    <p:extLst>
      <p:ext uri="{BB962C8B-B14F-4D97-AF65-F5344CB8AC3E}">
        <p14:creationId xmlns:p14="http://schemas.microsoft.com/office/powerpoint/2010/main" val="9957818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65C3F-151D-2534-334A-11E2DF8B42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ED2006-79BC-B039-FAB2-EB16129A82A5}"/>
              </a:ext>
            </a:extLst>
          </p:cNvPr>
          <p:cNvSpPr>
            <a:spLocks noGrp="1"/>
          </p:cNvSpPr>
          <p:nvPr>
            <p:ph type="title"/>
          </p:nvPr>
        </p:nvSpPr>
        <p:spPr/>
        <p:txBody>
          <a:bodyPr/>
          <a:lstStyle/>
          <a:p>
            <a:r>
              <a:rPr lang="en-US" b="1" dirty="0"/>
              <a:t>MR physics</a:t>
            </a:r>
          </a:p>
        </p:txBody>
      </p:sp>
      <p:pic>
        <p:nvPicPr>
          <p:cNvPr id="10248" name="Picture 2" descr="Magnetic Resonance Imaging">
            <a:extLst>
              <a:ext uri="{FF2B5EF4-FFF2-40B4-BE49-F238E27FC236}">
                <a16:creationId xmlns:a16="http://schemas.microsoft.com/office/drawing/2014/main" id="{B23E0804-A7FF-9FBB-267C-5DC41AFFA1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6256" y="1997858"/>
            <a:ext cx="4895329" cy="3671497"/>
          </a:xfrm>
          <a:prstGeom prst="rect">
            <a:avLst/>
          </a:prstGeom>
          <a:noFill/>
          <a:extLst>
            <a:ext uri="{909E8E84-426E-40DD-AFC4-6F175D3DCCD1}">
              <a14:hiddenFill xmlns:a14="http://schemas.microsoft.com/office/drawing/2010/main">
                <a:solidFill>
                  <a:srgbClr val="FFFFFF"/>
                </a:solidFill>
              </a14:hiddenFill>
            </a:ext>
          </a:extLst>
        </p:spPr>
      </p:pic>
      <p:cxnSp>
        <p:nvCxnSpPr>
          <p:cNvPr id="10250" name="Straight Connector 10249">
            <a:extLst>
              <a:ext uri="{FF2B5EF4-FFF2-40B4-BE49-F238E27FC236}">
                <a16:creationId xmlns:a16="http://schemas.microsoft.com/office/drawing/2014/main" id="{1CD65CF7-AB86-9145-3A1E-E3C834A1EFB2}"/>
              </a:ext>
            </a:extLst>
          </p:cNvPr>
          <p:cNvCxnSpPr>
            <a:cxnSpLocks/>
          </p:cNvCxnSpPr>
          <p:nvPr/>
        </p:nvCxnSpPr>
        <p:spPr>
          <a:xfrm flipH="1">
            <a:off x="2931886" y="3833607"/>
            <a:ext cx="5716814" cy="0"/>
          </a:xfrm>
          <a:prstGeom prst="line">
            <a:avLst/>
          </a:prstGeom>
          <a:ln w="34925">
            <a:solidFill>
              <a:schemeClr val="tx1">
                <a:lumMod val="65000"/>
                <a:lumOff val="35000"/>
              </a:schemeClr>
            </a:solidFill>
            <a:prstDash val="dash"/>
            <a:round/>
            <a:tailEnd type="triangle" w="lg" len="lg"/>
          </a:ln>
        </p:spPr>
        <p:style>
          <a:lnRef idx="2">
            <a:schemeClr val="accent1"/>
          </a:lnRef>
          <a:fillRef idx="0">
            <a:schemeClr val="accent1"/>
          </a:fillRef>
          <a:effectRef idx="1">
            <a:schemeClr val="accent1"/>
          </a:effectRef>
          <a:fontRef idx="minor">
            <a:schemeClr val="tx1"/>
          </a:fontRef>
        </p:style>
      </p:cxnSp>
      <p:sp>
        <p:nvSpPr>
          <p:cNvPr id="10259" name="TextBox 10258">
            <a:extLst>
              <a:ext uri="{FF2B5EF4-FFF2-40B4-BE49-F238E27FC236}">
                <a16:creationId xmlns:a16="http://schemas.microsoft.com/office/drawing/2014/main" id="{B89ED4B6-20F3-642E-02AE-3F6080D62C5B}"/>
              </a:ext>
            </a:extLst>
          </p:cNvPr>
          <p:cNvSpPr txBox="1"/>
          <p:nvPr/>
        </p:nvSpPr>
        <p:spPr>
          <a:xfrm>
            <a:off x="2526006" y="3648940"/>
            <a:ext cx="405880" cy="369332"/>
          </a:xfrm>
          <a:prstGeom prst="rect">
            <a:avLst/>
          </a:prstGeom>
          <a:noFill/>
        </p:spPr>
        <p:txBody>
          <a:bodyPr wrap="none" rtlCol="0">
            <a:spAutoFit/>
          </a:bodyPr>
          <a:lstStyle/>
          <a:p>
            <a:r>
              <a:rPr lang="en-US" dirty="0"/>
              <a:t>B</a:t>
            </a:r>
            <a:r>
              <a:rPr lang="en-US" baseline="-25000" dirty="0"/>
              <a:t>0</a:t>
            </a:r>
            <a:endParaRPr lang="en-US" dirty="0"/>
          </a:p>
        </p:txBody>
      </p:sp>
      <p:sp>
        <p:nvSpPr>
          <p:cNvPr id="10260" name="Arrow: Down 10259">
            <a:extLst>
              <a:ext uri="{FF2B5EF4-FFF2-40B4-BE49-F238E27FC236}">
                <a16:creationId xmlns:a16="http://schemas.microsoft.com/office/drawing/2014/main" id="{FA3685B2-C893-D0AE-A45D-17F4BE224553}"/>
              </a:ext>
            </a:extLst>
          </p:cNvPr>
          <p:cNvSpPr/>
          <p:nvPr/>
        </p:nvSpPr>
        <p:spPr>
          <a:xfrm rot="16200000" flipV="1">
            <a:off x="5652210" y="3603500"/>
            <a:ext cx="883420" cy="4895329"/>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t>LONGITUDINAL</a:t>
            </a:r>
          </a:p>
        </p:txBody>
      </p:sp>
      <p:sp>
        <p:nvSpPr>
          <p:cNvPr id="10261" name="Arrow: Down 10260">
            <a:extLst>
              <a:ext uri="{FF2B5EF4-FFF2-40B4-BE49-F238E27FC236}">
                <a16:creationId xmlns:a16="http://schemas.microsoft.com/office/drawing/2014/main" id="{8A114B2D-0CE8-6D75-9B22-C0101DE29D3C}"/>
              </a:ext>
            </a:extLst>
          </p:cNvPr>
          <p:cNvSpPr/>
          <p:nvPr/>
        </p:nvSpPr>
        <p:spPr>
          <a:xfrm flipV="1">
            <a:off x="8505755" y="1997855"/>
            <a:ext cx="883420" cy="3671499"/>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TRANSVERSE</a:t>
            </a:r>
          </a:p>
        </p:txBody>
      </p:sp>
    </p:spTree>
    <p:extLst>
      <p:ext uri="{BB962C8B-B14F-4D97-AF65-F5344CB8AC3E}">
        <p14:creationId xmlns:p14="http://schemas.microsoft.com/office/powerpoint/2010/main" val="196482999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BF13D-CB85-4C9C-2263-EBB292BBA9EA}"/>
            </a:ext>
          </a:extLst>
        </p:cNvPr>
        <p:cNvGrpSpPr/>
        <p:nvPr/>
      </p:nvGrpSpPr>
      <p:grpSpPr>
        <a:xfrm>
          <a:off x="0" y="0"/>
          <a:ext cx="0" cy="0"/>
          <a:chOff x="0" y="0"/>
          <a:chExt cx="0" cy="0"/>
        </a:xfrm>
      </p:grpSpPr>
      <p:grpSp>
        <p:nvGrpSpPr>
          <p:cNvPr id="22" name="Group 21">
            <a:extLst>
              <a:ext uri="{FF2B5EF4-FFF2-40B4-BE49-F238E27FC236}">
                <a16:creationId xmlns:a16="http://schemas.microsoft.com/office/drawing/2014/main" id="{E30E1213-232A-8AA6-6AE5-F8D5EFBE75F6}"/>
              </a:ext>
            </a:extLst>
          </p:cNvPr>
          <p:cNvGrpSpPr/>
          <p:nvPr/>
        </p:nvGrpSpPr>
        <p:grpSpPr>
          <a:xfrm>
            <a:off x="2113103" y="3599959"/>
            <a:ext cx="650591" cy="1044567"/>
            <a:chOff x="8422988" y="2343831"/>
            <a:chExt cx="2226518" cy="3574823"/>
          </a:xfrm>
          <a:scene3d>
            <a:camera prst="orthographicFront">
              <a:rot lat="0" lon="10799977" rev="0"/>
            </a:camera>
            <a:lightRig rig="threePt" dir="t"/>
          </a:scene3d>
        </p:grpSpPr>
        <p:sp>
          <p:nvSpPr>
            <p:cNvPr id="23" name="Arrow: Down 22">
              <a:extLst>
                <a:ext uri="{FF2B5EF4-FFF2-40B4-BE49-F238E27FC236}">
                  <a16:creationId xmlns:a16="http://schemas.microsoft.com/office/drawing/2014/main" id="{B5D4D58C-2B15-3A11-C3E0-BF57F12EDB73}"/>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074DD2E-08BA-9846-0BA2-D0BA005A821D}"/>
                </a:ext>
              </a:extLst>
            </p:cNvPr>
            <p:cNvGrpSpPr/>
            <p:nvPr/>
          </p:nvGrpSpPr>
          <p:grpSpPr>
            <a:xfrm rot="2313807">
              <a:off x="8766784" y="3312679"/>
              <a:ext cx="1538927" cy="1538927"/>
              <a:chOff x="9187544" y="2148113"/>
              <a:chExt cx="1553028" cy="1553028"/>
            </a:xfrm>
          </p:grpSpPr>
          <p:sp>
            <p:nvSpPr>
              <p:cNvPr id="26" name="Oval 25">
                <a:extLst>
                  <a:ext uri="{FF2B5EF4-FFF2-40B4-BE49-F238E27FC236}">
                    <a16:creationId xmlns:a16="http://schemas.microsoft.com/office/drawing/2014/main" id="{38E8C3EB-71B6-5E54-9E34-80FFCADF1D7B}"/>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7" name="Cross 26">
                <a:extLst>
                  <a:ext uri="{FF2B5EF4-FFF2-40B4-BE49-F238E27FC236}">
                    <a16:creationId xmlns:a16="http://schemas.microsoft.com/office/drawing/2014/main" id="{EA0075A3-673F-56E7-80B9-474EDF284DC4}"/>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Arc 24">
              <a:extLst>
                <a:ext uri="{FF2B5EF4-FFF2-40B4-BE49-F238E27FC236}">
                  <a16:creationId xmlns:a16="http://schemas.microsoft.com/office/drawing/2014/main" id="{49DFA4BD-6AD3-6EA4-31D7-A596E94C42B7}"/>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793BC987-FB40-54E9-3FC3-3C8878DFCCF7}"/>
              </a:ext>
            </a:extLst>
          </p:cNvPr>
          <p:cNvGrpSpPr/>
          <p:nvPr/>
        </p:nvGrpSpPr>
        <p:grpSpPr>
          <a:xfrm>
            <a:off x="2113103" y="3599960"/>
            <a:ext cx="650591" cy="1044567"/>
            <a:chOff x="8422988" y="2343831"/>
            <a:chExt cx="2226518" cy="3574823"/>
          </a:xfrm>
          <a:scene3d>
            <a:camera prst="orthographicFront">
              <a:rot lat="0" lon="10799977" rev="0"/>
            </a:camera>
            <a:lightRig rig="threePt" dir="t"/>
          </a:scene3d>
        </p:grpSpPr>
        <p:sp>
          <p:nvSpPr>
            <p:cNvPr id="29" name="Arrow: Down 28">
              <a:extLst>
                <a:ext uri="{FF2B5EF4-FFF2-40B4-BE49-F238E27FC236}">
                  <a16:creationId xmlns:a16="http://schemas.microsoft.com/office/drawing/2014/main" id="{5CB45084-7C77-0E3E-9653-EAED0A84A814}"/>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48F53CE5-4E63-0788-C10F-249D84FAE68F}"/>
                </a:ext>
              </a:extLst>
            </p:cNvPr>
            <p:cNvGrpSpPr/>
            <p:nvPr/>
          </p:nvGrpSpPr>
          <p:grpSpPr>
            <a:xfrm rot="2313807">
              <a:off x="8766784" y="3312679"/>
              <a:ext cx="1538927" cy="1538927"/>
              <a:chOff x="9187544" y="2148113"/>
              <a:chExt cx="1553028" cy="1553028"/>
            </a:xfrm>
          </p:grpSpPr>
          <p:sp>
            <p:nvSpPr>
              <p:cNvPr id="32" name="Oval 31">
                <a:extLst>
                  <a:ext uri="{FF2B5EF4-FFF2-40B4-BE49-F238E27FC236}">
                    <a16:creationId xmlns:a16="http://schemas.microsoft.com/office/drawing/2014/main" id="{F0FF5D19-CD56-DA02-DF73-F91FC40EA739}"/>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3" name="Cross 32">
                <a:extLst>
                  <a:ext uri="{FF2B5EF4-FFF2-40B4-BE49-F238E27FC236}">
                    <a16:creationId xmlns:a16="http://schemas.microsoft.com/office/drawing/2014/main" id="{11D8A34A-B0B4-1770-051E-18CE7D7F1325}"/>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Arc 30">
              <a:extLst>
                <a:ext uri="{FF2B5EF4-FFF2-40B4-BE49-F238E27FC236}">
                  <a16:creationId xmlns:a16="http://schemas.microsoft.com/office/drawing/2014/main" id="{5BC6EC83-E31C-1881-308A-44DCB4EF7A84}"/>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644FC04A-2F45-66DF-2D3B-93CE91801591}"/>
              </a:ext>
            </a:extLst>
          </p:cNvPr>
          <p:cNvGrpSpPr/>
          <p:nvPr/>
        </p:nvGrpSpPr>
        <p:grpSpPr>
          <a:xfrm>
            <a:off x="2113103" y="3603172"/>
            <a:ext cx="650591" cy="1044567"/>
            <a:chOff x="8422988" y="2343831"/>
            <a:chExt cx="2226518" cy="3574823"/>
          </a:xfrm>
          <a:scene3d>
            <a:camera prst="orthographicFront">
              <a:rot lat="0" lon="10799977" rev="0"/>
            </a:camera>
            <a:lightRig rig="threePt" dir="t"/>
          </a:scene3d>
        </p:grpSpPr>
        <p:sp>
          <p:nvSpPr>
            <p:cNvPr id="35" name="Arrow: Down 34">
              <a:extLst>
                <a:ext uri="{FF2B5EF4-FFF2-40B4-BE49-F238E27FC236}">
                  <a16:creationId xmlns:a16="http://schemas.microsoft.com/office/drawing/2014/main" id="{1C7BAFEB-C432-145C-0383-6AA2CA6EF204}"/>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7CCC9F58-D501-3689-B3C2-A9962F5FC810}"/>
                </a:ext>
              </a:extLst>
            </p:cNvPr>
            <p:cNvGrpSpPr/>
            <p:nvPr/>
          </p:nvGrpSpPr>
          <p:grpSpPr>
            <a:xfrm rot="2313807">
              <a:off x="8766784" y="3312679"/>
              <a:ext cx="1538927" cy="1538927"/>
              <a:chOff x="9187544" y="2148113"/>
              <a:chExt cx="1553028" cy="1553028"/>
            </a:xfrm>
          </p:grpSpPr>
          <p:sp>
            <p:nvSpPr>
              <p:cNvPr id="38" name="Oval 37">
                <a:extLst>
                  <a:ext uri="{FF2B5EF4-FFF2-40B4-BE49-F238E27FC236}">
                    <a16:creationId xmlns:a16="http://schemas.microsoft.com/office/drawing/2014/main" id="{CAB0A901-C015-5D52-5E99-3C2D42632D8C}"/>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9" name="Cross 38">
                <a:extLst>
                  <a:ext uri="{FF2B5EF4-FFF2-40B4-BE49-F238E27FC236}">
                    <a16:creationId xmlns:a16="http://schemas.microsoft.com/office/drawing/2014/main" id="{56A9CFBA-1194-7849-FD88-EAAFB66066B2}"/>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Arc 36">
              <a:extLst>
                <a:ext uri="{FF2B5EF4-FFF2-40B4-BE49-F238E27FC236}">
                  <a16:creationId xmlns:a16="http://schemas.microsoft.com/office/drawing/2014/main" id="{A4941798-0F41-44CF-564B-7B705BC264AD}"/>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81C552E9-D7CC-EAEE-B210-8033971D1F15}"/>
              </a:ext>
            </a:extLst>
          </p:cNvPr>
          <p:cNvGrpSpPr/>
          <p:nvPr/>
        </p:nvGrpSpPr>
        <p:grpSpPr>
          <a:xfrm>
            <a:off x="2113102" y="3590662"/>
            <a:ext cx="650591" cy="1044567"/>
            <a:chOff x="8422988" y="2343831"/>
            <a:chExt cx="2226518" cy="3574823"/>
          </a:xfrm>
          <a:scene3d>
            <a:camera prst="orthographicFront">
              <a:rot lat="0" lon="10799977" rev="0"/>
            </a:camera>
            <a:lightRig rig="threePt" dir="t"/>
          </a:scene3d>
        </p:grpSpPr>
        <p:sp>
          <p:nvSpPr>
            <p:cNvPr id="41" name="Arrow: Down 40">
              <a:extLst>
                <a:ext uri="{FF2B5EF4-FFF2-40B4-BE49-F238E27FC236}">
                  <a16:creationId xmlns:a16="http://schemas.microsoft.com/office/drawing/2014/main" id="{E4961E8E-32E7-EFEF-5003-31DA6CC2EAC7}"/>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630BAA36-4091-FC12-FDDB-1116DF9C8A75}"/>
                </a:ext>
              </a:extLst>
            </p:cNvPr>
            <p:cNvGrpSpPr/>
            <p:nvPr/>
          </p:nvGrpSpPr>
          <p:grpSpPr>
            <a:xfrm rot="2313807">
              <a:off x="8766784" y="3312679"/>
              <a:ext cx="1538927" cy="1538927"/>
              <a:chOff x="9187544" y="2148113"/>
              <a:chExt cx="1553028" cy="1553028"/>
            </a:xfrm>
          </p:grpSpPr>
          <p:sp>
            <p:nvSpPr>
              <p:cNvPr id="44" name="Oval 43">
                <a:extLst>
                  <a:ext uri="{FF2B5EF4-FFF2-40B4-BE49-F238E27FC236}">
                    <a16:creationId xmlns:a16="http://schemas.microsoft.com/office/drawing/2014/main" id="{9F4B4D89-D17E-D269-D889-4FDE1ECD4F5F}"/>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1" name="Cross 50">
                <a:extLst>
                  <a:ext uri="{FF2B5EF4-FFF2-40B4-BE49-F238E27FC236}">
                    <a16:creationId xmlns:a16="http://schemas.microsoft.com/office/drawing/2014/main" id="{F31CB9FF-9C61-9EBE-37CD-FBE0365B35CA}"/>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Arc 42">
              <a:extLst>
                <a:ext uri="{FF2B5EF4-FFF2-40B4-BE49-F238E27FC236}">
                  <a16:creationId xmlns:a16="http://schemas.microsoft.com/office/drawing/2014/main" id="{F2536B58-1B92-C733-D21C-BF81196D5BC4}"/>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21F0C396-59AB-80AD-6684-3A36F142BA18}"/>
              </a:ext>
            </a:extLst>
          </p:cNvPr>
          <p:cNvGrpSpPr/>
          <p:nvPr/>
        </p:nvGrpSpPr>
        <p:grpSpPr>
          <a:xfrm>
            <a:off x="2114409" y="3590663"/>
            <a:ext cx="650591" cy="1044567"/>
            <a:chOff x="8422988" y="2343831"/>
            <a:chExt cx="2226518" cy="3574823"/>
          </a:xfrm>
          <a:scene3d>
            <a:camera prst="orthographicFront">
              <a:rot lat="0" lon="10799977" rev="0"/>
            </a:camera>
            <a:lightRig rig="threePt" dir="t"/>
          </a:scene3d>
        </p:grpSpPr>
        <p:sp>
          <p:nvSpPr>
            <p:cNvPr id="53" name="Arrow: Down 52">
              <a:extLst>
                <a:ext uri="{FF2B5EF4-FFF2-40B4-BE49-F238E27FC236}">
                  <a16:creationId xmlns:a16="http://schemas.microsoft.com/office/drawing/2014/main" id="{AC9CCDB0-5FB7-77B3-CCEC-5343DE00DEEA}"/>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DF365525-235A-71D3-2768-56189E2886BC}"/>
                </a:ext>
              </a:extLst>
            </p:cNvPr>
            <p:cNvGrpSpPr/>
            <p:nvPr/>
          </p:nvGrpSpPr>
          <p:grpSpPr>
            <a:xfrm rot="2313807">
              <a:off x="8766784" y="3312679"/>
              <a:ext cx="1538927" cy="1538927"/>
              <a:chOff x="9187544" y="2148113"/>
              <a:chExt cx="1553028" cy="1553028"/>
            </a:xfrm>
          </p:grpSpPr>
          <p:sp>
            <p:nvSpPr>
              <p:cNvPr id="57" name="Oval 56">
                <a:extLst>
                  <a:ext uri="{FF2B5EF4-FFF2-40B4-BE49-F238E27FC236}">
                    <a16:creationId xmlns:a16="http://schemas.microsoft.com/office/drawing/2014/main" id="{F0D77366-C8B3-840C-B499-6B092AE31B93}"/>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8" name="Cross 57">
                <a:extLst>
                  <a:ext uri="{FF2B5EF4-FFF2-40B4-BE49-F238E27FC236}">
                    <a16:creationId xmlns:a16="http://schemas.microsoft.com/office/drawing/2014/main" id="{8E1C4387-818C-C022-2797-1992272FC676}"/>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5" name="Arc 54">
              <a:extLst>
                <a:ext uri="{FF2B5EF4-FFF2-40B4-BE49-F238E27FC236}">
                  <a16:creationId xmlns:a16="http://schemas.microsoft.com/office/drawing/2014/main" id="{12DC901E-E338-B134-F173-D70FB6B89DAA}"/>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10243" name="Group 10242">
            <a:extLst>
              <a:ext uri="{FF2B5EF4-FFF2-40B4-BE49-F238E27FC236}">
                <a16:creationId xmlns:a16="http://schemas.microsoft.com/office/drawing/2014/main" id="{D1785E28-E521-7401-A694-40ED484BF1E1}"/>
              </a:ext>
            </a:extLst>
          </p:cNvPr>
          <p:cNvGrpSpPr/>
          <p:nvPr/>
        </p:nvGrpSpPr>
        <p:grpSpPr>
          <a:xfrm>
            <a:off x="2113103" y="3581365"/>
            <a:ext cx="650591" cy="1044567"/>
            <a:chOff x="8422988" y="2343831"/>
            <a:chExt cx="2226518" cy="3574823"/>
          </a:xfrm>
          <a:scene3d>
            <a:camera prst="orthographicFront">
              <a:rot lat="0" lon="10799977" rev="0"/>
            </a:camera>
            <a:lightRig rig="threePt" dir="t"/>
          </a:scene3d>
        </p:grpSpPr>
        <p:sp>
          <p:nvSpPr>
            <p:cNvPr id="10244" name="Arrow: Down 10243">
              <a:extLst>
                <a:ext uri="{FF2B5EF4-FFF2-40B4-BE49-F238E27FC236}">
                  <a16:creationId xmlns:a16="http://schemas.microsoft.com/office/drawing/2014/main" id="{79CE960F-0596-B61C-94CE-53B80CED5407}"/>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45" name="Group 10244">
              <a:extLst>
                <a:ext uri="{FF2B5EF4-FFF2-40B4-BE49-F238E27FC236}">
                  <a16:creationId xmlns:a16="http://schemas.microsoft.com/office/drawing/2014/main" id="{27A42D34-7D11-0D31-CDDF-B9298DA11D15}"/>
                </a:ext>
              </a:extLst>
            </p:cNvPr>
            <p:cNvGrpSpPr/>
            <p:nvPr/>
          </p:nvGrpSpPr>
          <p:grpSpPr>
            <a:xfrm rot="2313807">
              <a:off x="8766784" y="3312679"/>
              <a:ext cx="1538927" cy="1538927"/>
              <a:chOff x="9187544" y="2148113"/>
              <a:chExt cx="1553028" cy="1553028"/>
            </a:xfrm>
          </p:grpSpPr>
          <p:sp>
            <p:nvSpPr>
              <p:cNvPr id="10247" name="Oval 10246">
                <a:extLst>
                  <a:ext uri="{FF2B5EF4-FFF2-40B4-BE49-F238E27FC236}">
                    <a16:creationId xmlns:a16="http://schemas.microsoft.com/office/drawing/2014/main" id="{F04064FD-60F6-F447-5B93-AE97D5E5F452}"/>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0248" name="Cross 10247">
                <a:extLst>
                  <a:ext uri="{FF2B5EF4-FFF2-40B4-BE49-F238E27FC236}">
                    <a16:creationId xmlns:a16="http://schemas.microsoft.com/office/drawing/2014/main" id="{D77F6BCD-9102-8572-4DA1-4CBD64E0243A}"/>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246" name="Arc 10245">
              <a:extLst>
                <a:ext uri="{FF2B5EF4-FFF2-40B4-BE49-F238E27FC236}">
                  <a16:creationId xmlns:a16="http://schemas.microsoft.com/office/drawing/2014/main" id="{78FDCED4-12EB-D8C8-041B-3FF174C73E76}"/>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cxnSp>
        <p:nvCxnSpPr>
          <p:cNvPr id="56" name="Straight Connector 55">
            <a:extLst>
              <a:ext uri="{FF2B5EF4-FFF2-40B4-BE49-F238E27FC236}">
                <a16:creationId xmlns:a16="http://schemas.microsoft.com/office/drawing/2014/main" id="{D3F4BEFD-7AB6-C3AD-C0AE-C70D64F590EF}"/>
              </a:ext>
            </a:extLst>
          </p:cNvPr>
          <p:cNvCxnSpPr/>
          <p:nvPr/>
        </p:nvCxnSpPr>
        <p:spPr>
          <a:xfrm flipV="1">
            <a:off x="2438399" y="2171215"/>
            <a:ext cx="0" cy="3786136"/>
          </a:xfrm>
          <a:prstGeom prst="line">
            <a:avLst/>
          </a:prstGeom>
          <a:ln w="34925">
            <a:solidFill>
              <a:schemeClr val="tx1">
                <a:lumMod val="65000"/>
                <a:lumOff val="35000"/>
              </a:schemeClr>
            </a:solidFill>
            <a:prstDash val="dash"/>
            <a:round/>
            <a:tailEnd type="triangle" w="lg" len="lg"/>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65CAF911-3F40-CEC3-DA67-F4A07B9191E4}"/>
              </a:ext>
            </a:extLst>
          </p:cNvPr>
          <p:cNvSpPr>
            <a:spLocks noGrp="1"/>
          </p:cNvSpPr>
          <p:nvPr>
            <p:ph type="title"/>
          </p:nvPr>
        </p:nvSpPr>
        <p:spPr/>
        <p:txBody>
          <a:bodyPr/>
          <a:lstStyle/>
          <a:p>
            <a:r>
              <a:rPr lang="en-US" b="1" dirty="0"/>
              <a:t>MR physics</a:t>
            </a:r>
          </a:p>
        </p:txBody>
      </p:sp>
      <p:grpSp>
        <p:nvGrpSpPr>
          <p:cNvPr id="45" name="Group 44">
            <a:extLst>
              <a:ext uri="{FF2B5EF4-FFF2-40B4-BE49-F238E27FC236}">
                <a16:creationId xmlns:a16="http://schemas.microsoft.com/office/drawing/2014/main" id="{1C27E2A6-5C20-D194-0A27-FFC7FCEAF049}"/>
              </a:ext>
            </a:extLst>
          </p:cNvPr>
          <p:cNvGrpSpPr/>
          <p:nvPr/>
        </p:nvGrpSpPr>
        <p:grpSpPr>
          <a:xfrm>
            <a:off x="1310626" y="2378667"/>
            <a:ext cx="2226518" cy="3574823"/>
            <a:chOff x="8422988" y="2343831"/>
            <a:chExt cx="2226518" cy="3574823"/>
          </a:xfrm>
          <a:scene3d>
            <a:camera prst="orthographicFront">
              <a:rot lat="0" lon="10799977" rev="0"/>
            </a:camera>
            <a:lightRig rig="threePt" dir="t"/>
          </a:scene3d>
        </p:grpSpPr>
        <p:sp>
          <p:nvSpPr>
            <p:cNvPr id="46" name="Arrow: Down 45">
              <a:extLst>
                <a:ext uri="{FF2B5EF4-FFF2-40B4-BE49-F238E27FC236}">
                  <a16:creationId xmlns:a16="http://schemas.microsoft.com/office/drawing/2014/main" id="{B8707CDF-CA8D-0F6D-2F6C-95AD516385C6}"/>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F38E3AB0-95D9-6961-9D90-9C9D32C704EC}"/>
                </a:ext>
              </a:extLst>
            </p:cNvPr>
            <p:cNvGrpSpPr/>
            <p:nvPr/>
          </p:nvGrpSpPr>
          <p:grpSpPr>
            <a:xfrm rot="2313807">
              <a:off x="8766784" y="3312679"/>
              <a:ext cx="1538927" cy="1538927"/>
              <a:chOff x="9187544" y="2148113"/>
              <a:chExt cx="1553028" cy="1553028"/>
            </a:xfrm>
          </p:grpSpPr>
          <p:sp>
            <p:nvSpPr>
              <p:cNvPr id="49" name="Oval 48">
                <a:extLst>
                  <a:ext uri="{FF2B5EF4-FFF2-40B4-BE49-F238E27FC236}">
                    <a16:creationId xmlns:a16="http://schemas.microsoft.com/office/drawing/2014/main" id="{0006F8C8-DAED-28E3-7A8F-68B1A3D35468}"/>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0" name="Cross 49">
                <a:extLst>
                  <a:ext uri="{FF2B5EF4-FFF2-40B4-BE49-F238E27FC236}">
                    <a16:creationId xmlns:a16="http://schemas.microsoft.com/office/drawing/2014/main" id="{7A83CCEE-D1EC-47D6-2963-1B6CE7FB6BE8}"/>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8" name="Arc 47">
              <a:extLst>
                <a:ext uri="{FF2B5EF4-FFF2-40B4-BE49-F238E27FC236}">
                  <a16:creationId xmlns:a16="http://schemas.microsoft.com/office/drawing/2014/main" id="{52A96EF5-DF7E-2118-413F-E5990EC63C58}"/>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sp>
        <p:nvSpPr>
          <p:cNvPr id="10241" name="TextBox 10240">
            <a:extLst>
              <a:ext uri="{FF2B5EF4-FFF2-40B4-BE49-F238E27FC236}">
                <a16:creationId xmlns:a16="http://schemas.microsoft.com/office/drawing/2014/main" id="{20359F0F-747B-A5C8-FD5C-2DFAB517BA8F}"/>
              </a:ext>
            </a:extLst>
          </p:cNvPr>
          <p:cNvSpPr txBox="1"/>
          <p:nvPr/>
        </p:nvSpPr>
        <p:spPr>
          <a:xfrm>
            <a:off x="2245698" y="1801883"/>
            <a:ext cx="405880" cy="369332"/>
          </a:xfrm>
          <a:prstGeom prst="rect">
            <a:avLst/>
          </a:prstGeom>
          <a:noFill/>
        </p:spPr>
        <p:txBody>
          <a:bodyPr wrap="none" rtlCol="0">
            <a:spAutoFit/>
          </a:bodyPr>
          <a:lstStyle/>
          <a:p>
            <a:r>
              <a:rPr lang="en-US" dirty="0"/>
              <a:t>B</a:t>
            </a:r>
            <a:r>
              <a:rPr lang="en-US" baseline="-25000" dirty="0"/>
              <a:t>0</a:t>
            </a:r>
            <a:endParaRPr lang="en-US" dirty="0"/>
          </a:p>
        </p:txBody>
      </p:sp>
      <p:sp>
        <p:nvSpPr>
          <p:cNvPr id="10242" name="Arc 10241">
            <a:extLst>
              <a:ext uri="{FF2B5EF4-FFF2-40B4-BE49-F238E27FC236}">
                <a16:creationId xmlns:a16="http://schemas.microsoft.com/office/drawing/2014/main" id="{D8AC52DD-8EEC-A246-53C1-8D5A730F320A}"/>
              </a:ext>
            </a:extLst>
          </p:cNvPr>
          <p:cNvSpPr/>
          <p:nvPr/>
        </p:nvSpPr>
        <p:spPr>
          <a:xfrm rot="5400000" flipV="1">
            <a:off x="2192718" y="1668902"/>
            <a:ext cx="398469" cy="2226518"/>
          </a:xfrm>
          <a:prstGeom prst="arc">
            <a:avLst>
              <a:gd name="adj1" fmla="val 13775485"/>
              <a:gd name="adj2" fmla="val 7981121"/>
            </a:avLst>
          </a:prstGeom>
          <a:ln w="57150" cap="rnd">
            <a:solidFill>
              <a:srgbClr val="C00000"/>
            </a:solidFill>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pic>
        <p:nvPicPr>
          <p:cNvPr id="3" name="Picture 2" descr="Magnetic Resonance Imaging">
            <a:extLst>
              <a:ext uri="{FF2B5EF4-FFF2-40B4-BE49-F238E27FC236}">
                <a16:creationId xmlns:a16="http://schemas.microsoft.com/office/drawing/2014/main" id="{91027F2E-4BE8-E03F-0F5A-FAEAD8116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748720" y="2017156"/>
            <a:ext cx="4895329" cy="3671497"/>
          </a:xfrm>
          <a:prstGeom prst="rect">
            <a:avLst/>
          </a:prstGeom>
          <a:noFill/>
          <a:extLst>
            <a:ext uri="{909E8E84-426E-40DD-AFC4-6F175D3DCCD1}">
              <a14:hiddenFill xmlns:a14="http://schemas.microsoft.com/office/drawing/2010/main">
                <a:solidFill>
                  <a:srgbClr val="FFFFFF"/>
                </a:solidFill>
              </a14:hiddenFill>
            </a:ext>
          </a:extLst>
        </p:spPr>
      </p:pic>
      <p:grpSp>
        <p:nvGrpSpPr>
          <p:cNvPr id="10309" name="Group 10308">
            <a:extLst>
              <a:ext uri="{FF2B5EF4-FFF2-40B4-BE49-F238E27FC236}">
                <a16:creationId xmlns:a16="http://schemas.microsoft.com/office/drawing/2014/main" id="{30453A55-3637-35BF-96F5-452CA5F5841E}"/>
              </a:ext>
            </a:extLst>
          </p:cNvPr>
          <p:cNvGrpSpPr/>
          <p:nvPr/>
        </p:nvGrpSpPr>
        <p:grpSpPr>
          <a:xfrm>
            <a:off x="8551212" y="1441859"/>
            <a:ext cx="2790179" cy="4783494"/>
            <a:chOff x="4668129" y="1259379"/>
            <a:chExt cx="2790179" cy="4783494"/>
          </a:xfrm>
        </p:grpSpPr>
        <p:grpSp>
          <p:nvGrpSpPr>
            <p:cNvPr id="10294" name="Group 10293">
              <a:extLst>
                <a:ext uri="{FF2B5EF4-FFF2-40B4-BE49-F238E27FC236}">
                  <a16:creationId xmlns:a16="http://schemas.microsoft.com/office/drawing/2014/main" id="{A75C8933-B8D2-D7E4-4137-6592094BE8BB}"/>
                </a:ext>
              </a:extLst>
            </p:cNvPr>
            <p:cNvGrpSpPr/>
            <p:nvPr/>
          </p:nvGrpSpPr>
          <p:grpSpPr>
            <a:xfrm>
              <a:off x="4668129" y="1259379"/>
              <a:ext cx="2790179" cy="4783494"/>
              <a:chOff x="8559462" y="1335366"/>
              <a:chExt cx="2790179" cy="4783494"/>
            </a:xfrm>
          </p:grpSpPr>
          <p:sp>
            <p:nvSpPr>
              <p:cNvPr id="10249" name="Cylinder 10248">
                <a:extLst>
                  <a:ext uri="{FF2B5EF4-FFF2-40B4-BE49-F238E27FC236}">
                    <a16:creationId xmlns:a16="http://schemas.microsoft.com/office/drawing/2014/main" id="{BBF7DDAD-140A-4E8F-8F43-21CF6C79C3F5}"/>
                  </a:ext>
                </a:extLst>
              </p:cNvPr>
              <p:cNvSpPr/>
              <p:nvPr/>
            </p:nvSpPr>
            <p:spPr>
              <a:xfrm>
                <a:off x="9020641" y="2032000"/>
                <a:ext cx="1870907" cy="3925351"/>
              </a:xfrm>
              <a:prstGeom prst="ca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1" name="Flowchart: Decision 10250">
                <a:extLst>
                  <a:ext uri="{FF2B5EF4-FFF2-40B4-BE49-F238E27FC236}">
                    <a16:creationId xmlns:a16="http://schemas.microsoft.com/office/drawing/2014/main" id="{A7B5A051-0B58-2810-18C7-DA2210BAABF6}"/>
                  </a:ext>
                </a:extLst>
              </p:cNvPr>
              <p:cNvSpPr/>
              <p:nvPr/>
            </p:nvSpPr>
            <p:spPr>
              <a:xfrm>
                <a:off x="8559466" y="3925500"/>
                <a:ext cx="2790175" cy="662905"/>
              </a:xfrm>
              <a:prstGeom prst="flowChartDecision">
                <a:avLst/>
              </a:prstGeom>
              <a:solidFill>
                <a:schemeClr val="bg2">
                  <a:lumMod val="90000"/>
                </a:schemeClr>
              </a:solidFill>
              <a:ln cap="rn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2" name="Flowchart: Decision 10251">
                <a:extLst>
                  <a:ext uri="{FF2B5EF4-FFF2-40B4-BE49-F238E27FC236}">
                    <a16:creationId xmlns:a16="http://schemas.microsoft.com/office/drawing/2014/main" id="{7E87BD75-C913-7746-82DA-F6E2A1DE96D1}"/>
                  </a:ext>
                </a:extLst>
              </p:cNvPr>
              <p:cNvSpPr/>
              <p:nvPr/>
            </p:nvSpPr>
            <p:spPr>
              <a:xfrm>
                <a:off x="8559465" y="3773134"/>
                <a:ext cx="2790175" cy="662905"/>
              </a:xfrm>
              <a:prstGeom prst="flowChartDecision">
                <a:avLst/>
              </a:prstGeom>
              <a:noFill/>
              <a:ln cap="rn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Flowchart: Decision 10252">
                <a:extLst>
                  <a:ext uri="{FF2B5EF4-FFF2-40B4-BE49-F238E27FC236}">
                    <a16:creationId xmlns:a16="http://schemas.microsoft.com/office/drawing/2014/main" id="{28FBCAA9-6ECE-18B3-8C28-7875782D57D3}"/>
                  </a:ext>
                </a:extLst>
              </p:cNvPr>
              <p:cNvSpPr/>
              <p:nvPr/>
            </p:nvSpPr>
            <p:spPr>
              <a:xfrm>
                <a:off x="8559465" y="3592199"/>
                <a:ext cx="2790175" cy="662905"/>
              </a:xfrm>
              <a:prstGeom prst="flowChartDecision">
                <a:avLst/>
              </a:prstGeom>
              <a:noFill/>
              <a:ln cap="rn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4" name="Flowchart: Decision 10253">
                <a:extLst>
                  <a:ext uri="{FF2B5EF4-FFF2-40B4-BE49-F238E27FC236}">
                    <a16:creationId xmlns:a16="http://schemas.microsoft.com/office/drawing/2014/main" id="{A6A5043A-7E0A-BB6A-71FD-9BC3EC801227}"/>
                  </a:ext>
                </a:extLst>
              </p:cNvPr>
              <p:cNvSpPr/>
              <p:nvPr/>
            </p:nvSpPr>
            <p:spPr>
              <a:xfrm>
                <a:off x="8559465" y="3414960"/>
                <a:ext cx="2790175" cy="662905"/>
              </a:xfrm>
              <a:prstGeom prst="flowChartDecision">
                <a:avLst/>
              </a:prstGeom>
              <a:noFill/>
              <a:ln cap="rn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Flowchart: Decision 10254">
                <a:extLst>
                  <a:ext uri="{FF2B5EF4-FFF2-40B4-BE49-F238E27FC236}">
                    <a16:creationId xmlns:a16="http://schemas.microsoft.com/office/drawing/2014/main" id="{556B1F84-5AB5-449A-8812-A3E3A59B38F8}"/>
                  </a:ext>
                </a:extLst>
              </p:cNvPr>
              <p:cNvSpPr/>
              <p:nvPr/>
            </p:nvSpPr>
            <p:spPr>
              <a:xfrm>
                <a:off x="8559464" y="3260746"/>
                <a:ext cx="2790175" cy="662905"/>
              </a:xfrm>
              <a:prstGeom prst="flowChartDecision">
                <a:avLst/>
              </a:prstGeom>
              <a:noFill/>
              <a:ln cap="rn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6" name="Flowchart: Decision 10255">
                <a:extLst>
                  <a:ext uri="{FF2B5EF4-FFF2-40B4-BE49-F238E27FC236}">
                    <a16:creationId xmlns:a16="http://schemas.microsoft.com/office/drawing/2014/main" id="{E451A8E2-4F95-34F8-95D6-0F45D9D6FE54}"/>
                  </a:ext>
                </a:extLst>
              </p:cNvPr>
              <p:cNvSpPr/>
              <p:nvPr/>
            </p:nvSpPr>
            <p:spPr>
              <a:xfrm>
                <a:off x="8559463" y="3110229"/>
                <a:ext cx="2790175" cy="662905"/>
              </a:xfrm>
              <a:prstGeom prst="flowChartDecision">
                <a:avLst/>
              </a:prstGeom>
              <a:solidFill>
                <a:schemeClr val="bg2">
                  <a:lumMod val="90000"/>
                </a:schemeClr>
              </a:solidFill>
              <a:ln cap="rn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2" name="Flowchart: Decision 10261">
                <a:extLst>
                  <a:ext uri="{FF2B5EF4-FFF2-40B4-BE49-F238E27FC236}">
                    <a16:creationId xmlns:a16="http://schemas.microsoft.com/office/drawing/2014/main" id="{1A36E12E-7BEA-E14E-DB07-2758E511E36B}"/>
                  </a:ext>
                </a:extLst>
              </p:cNvPr>
              <p:cNvSpPr/>
              <p:nvPr/>
            </p:nvSpPr>
            <p:spPr>
              <a:xfrm>
                <a:off x="8559462" y="3109304"/>
                <a:ext cx="2790175" cy="662905"/>
              </a:xfrm>
              <a:prstGeom prst="flowChartDecision">
                <a:avLst/>
              </a:prstGeom>
              <a:solidFill>
                <a:schemeClr val="bg2">
                  <a:lumMod val="90000"/>
                </a:schemeClr>
              </a:solidFill>
              <a:ln cap="rnd">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88" name="Straight Connector 10287">
                <a:extLst>
                  <a:ext uri="{FF2B5EF4-FFF2-40B4-BE49-F238E27FC236}">
                    <a16:creationId xmlns:a16="http://schemas.microsoft.com/office/drawing/2014/main" id="{E09CAF43-81CC-FE40-8F27-FAC9DB1F05BC}"/>
                  </a:ext>
                </a:extLst>
              </p:cNvPr>
              <p:cNvCxnSpPr>
                <a:cxnSpLocks/>
              </p:cNvCxnSpPr>
              <p:nvPr/>
            </p:nvCxnSpPr>
            <p:spPr>
              <a:xfrm>
                <a:off x="9956095" y="1690688"/>
                <a:ext cx="0" cy="4428172"/>
              </a:xfrm>
              <a:prstGeom prst="line">
                <a:avLst/>
              </a:prstGeom>
              <a:ln w="44450" cap="rnd">
                <a:solidFill>
                  <a:schemeClr val="tx1">
                    <a:lumMod val="75000"/>
                    <a:lumOff val="25000"/>
                  </a:schemeClr>
                </a:solidFill>
                <a:prstDash val="sysDash"/>
                <a:round/>
                <a:headEnd type="triangle"/>
              </a:ln>
            </p:spPr>
            <p:style>
              <a:lnRef idx="2">
                <a:schemeClr val="accent1"/>
              </a:lnRef>
              <a:fillRef idx="0">
                <a:schemeClr val="accent1"/>
              </a:fillRef>
              <a:effectRef idx="1">
                <a:schemeClr val="accent1"/>
              </a:effectRef>
              <a:fontRef idx="minor">
                <a:schemeClr val="tx1"/>
              </a:fontRef>
            </p:style>
          </p:cxnSp>
          <p:sp>
            <p:nvSpPr>
              <p:cNvPr id="10293" name="TextBox 10292">
                <a:extLst>
                  <a:ext uri="{FF2B5EF4-FFF2-40B4-BE49-F238E27FC236}">
                    <a16:creationId xmlns:a16="http://schemas.microsoft.com/office/drawing/2014/main" id="{4CB6A30C-4957-44D7-B8E6-544B058B25E5}"/>
                  </a:ext>
                </a:extLst>
              </p:cNvPr>
              <p:cNvSpPr txBox="1"/>
              <p:nvPr/>
            </p:nvSpPr>
            <p:spPr>
              <a:xfrm>
                <a:off x="9749441" y="1335366"/>
                <a:ext cx="405880" cy="369332"/>
              </a:xfrm>
              <a:prstGeom prst="rect">
                <a:avLst/>
              </a:prstGeom>
              <a:noFill/>
            </p:spPr>
            <p:txBody>
              <a:bodyPr wrap="none" rtlCol="0">
                <a:spAutoFit/>
              </a:bodyPr>
              <a:lstStyle/>
              <a:p>
                <a:r>
                  <a:rPr lang="en-US" dirty="0"/>
                  <a:t>B</a:t>
                </a:r>
                <a:r>
                  <a:rPr lang="en-US" baseline="-25000" dirty="0"/>
                  <a:t>0</a:t>
                </a:r>
                <a:endParaRPr lang="en-US" dirty="0"/>
              </a:p>
            </p:txBody>
          </p:sp>
        </p:grpSp>
        <p:sp>
          <p:nvSpPr>
            <p:cNvPr id="10296" name="Arc 10295">
              <a:extLst>
                <a:ext uri="{FF2B5EF4-FFF2-40B4-BE49-F238E27FC236}">
                  <a16:creationId xmlns:a16="http://schemas.microsoft.com/office/drawing/2014/main" id="{9F87E786-E429-FCDA-5625-01FAB75FF153}"/>
                </a:ext>
              </a:extLst>
            </p:cNvPr>
            <p:cNvSpPr/>
            <p:nvPr/>
          </p:nvSpPr>
          <p:spPr>
            <a:xfrm rot="5400000" flipV="1">
              <a:off x="5890285" y="2741489"/>
              <a:ext cx="341526" cy="1223192"/>
            </a:xfrm>
            <a:prstGeom prst="arc">
              <a:avLst>
                <a:gd name="adj1" fmla="val 13775485"/>
                <a:gd name="adj2" fmla="val 7981121"/>
              </a:avLst>
            </a:prstGeom>
            <a:ln w="57150" cap="rnd">
              <a:solidFill>
                <a:srgbClr val="C00000"/>
              </a:solidFill>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sp>
        <p:nvSpPr>
          <p:cNvPr id="10310" name="Arrow: Down 10309">
            <a:extLst>
              <a:ext uri="{FF2B5EF4-FFF2-40B4-BE49-F238E27FC236}">
                <a16:creationId xmlns:a16="http://schemas.microsoft.com/office/drawing/2014/main" id="{6A9F3C5D-EE70-6C8E-21B4-CF4796277D25}"/>
              </a:ext>
            </a:extLst>
          </p:cNvPr>
          <p:cNvSpPr/>
          <p:nvPr/>
        </p:nvSpPr>
        <p:spPr>
          <a:xfrm flipV="1">
            <a:off x="587678" y="2798867"/>
            <a:ext cx="517229" cy="2830407"/>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t>LONGITUDINAL</a:t>
            </a:r>
          </a:p>
        </p:txBody>
      </p:sp>
      <p:sp>
        <p:nvSpPr>
          <p:cNvPr id="10311" name="Arrow: Down 10310">
            <a:extLst>
              <a:ext uri="{FF2B5EF4-FFF2-40B4-BE49-F238E27FC236}">
                <a16:creationId xmlns:a16="http://schemas.microsoft.com/office/drawing/2014/main" id="{49E6B7FA-90B2-2763-A838-912BD44DDCC8}"/>
              </a:ext>
            </a:extLst>
          </p:cNvPr>
          <p:cNvSpPr/>
          <p:nvPr/>
        </p:nvSpPr>
        <p:spPr>
          <a:xfrm rot="5400000">
            <a:off x="2196620" y="5009806"/>
            <a:ext cx="486162" cy="2194286"/>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t>TRANSVERSE</a:t>
            </a:r>
          </a:p>
        </p:txBody>
      </p:sp>
      <p:sp>
        <p:nvSpPr>
          <p:cNvPr id="10312" name="Arrow: Down 10311">
            <a:extLst>
              <a:ext uri="{FF2B5EF4-FFF2-40B4-BE49-F238E27FC236}">
                <a16:creationId xmlns:a16="http://schemas.microsoft.com/office/drawing/2014/main" id="{32104DAF-9A48-CFA7-8EAC-53D63BF4E041}"/>
              </a:ext>
            </a:extLst>
          </p:cNvPr>
          <p:cNvSpPr/>
          <p:nvPr/>
        </p:nvSpPr>
        <p:spPr>
          <a:xfrm flipV="1">
            <a:off x="6085656" y="2635536"/>
            <a:ext cx="191143" cy="2593672"/>
          </a:xfrm>
          <a:prstGeom prst="downArrow">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20571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312"/>
                                        </p:tgtEl>
                                        <p:attrNameLst>
                                          <p:attrName>style.visibility</p:attrName>
                                        </p:attrNameLst>
                                      </p:cBhvr>
                                      <p:to>
                                        <p:strVal val="visible"/>
                                      </p:to>
                                    </p:set>
                                    <p:animEffect transition="in" filter="wipe(down)">
                                      <p:cBhvr>
                                        <p:cTn id="7" dur="500"/>
                                        <p:tgtEl>
                                          <p:spTgt spid="10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995AB-3C76-4B6A-6710-C312ADAD6334}"/>
              </a:ext>
            </a:extLst>
          </p:cNvPr>
          <p:cNvSpPr>
            <a:spLocks noGrp="1"/>
          </p:cNvSpPr>
          <p:nvPr>
            <p:ph type="title"/>
          </p:nvPr>
        </p:nvSpPr>
        <p:spPr/>
        <p:txBody>
          <a:bodyPr/>
          <a:lstStyle/>
          <a:p>
            <a:r>
              <a:rPr lang="en-US" dirty="0"/>
              <a:t>MR Physics</a:t>
            </a:r>
          </a:p>
        </p:txBody>
      </p:sp>
      <p:pic>
        <p:nvPicPr>
          <p:cNvPr id="21508" name="Picture 4">
            <a:extLst>
              <a:ext uri="{FF2B5EF4-FFF2-40B4-BE49-F238E27FC236}">
                <a16:creationId xmlns:a16="http://schemas.microsoft.com/office/drawing/2014/main" id="{34E9C92E-B542-37D7-9C5A-E8D565E371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298" t="7755" r="-109" b="67785"/>
          <a:stretch>
            <a:fillRect/>
          </a:stretch>
        </p:blipFill>
        <p:spPr bwMode="auto">
          <a:xfrm>
            <a:off x="9267824" y="3326780"/>
            <a:ext cx="504825" cy="10064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3" descr="Sine Wave Vector Art, Icons, and Graphics for Free Download">
            <a:extLst>
              <a:ext uri="{FF2B5EF4-FFF2-40B4-BE49-F238E27FC236}">
                <a16:creationId xmlns:a16="http://schemas.microsoft.com/office/drawing/2014/main" id="{8772CD06-8065-77AB-2578-20006C8A31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80" r="11387"/>
          <a:stretch>
            <a:fillRect/>
          </a:stretch>
        </p:blipFill>
        <p:spPr bwMode="auto">
          <a:xfrm flipH="1">
            <a:off x="6511018" y="3008382"/>
            <a:ext cx="2756806" cy="149070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F98FAEF7-5A55-8A53-F8B2-CFED33A2D328}"/>
              </a:ext>
            </a:extLst>
          </p:cNvPr>
          <p:cNvGrpSpPr/>
          <p:nvPr/>
        </p:nvGrpSpPr>
        <p:grpSpPr>
          <a:xfrm>
            <a:off x="8815386" y="1594045"/>
            <a:ext cx="1914525" cy="1471692"/>
            <a:chOff x="8815386" y="1647826"/>
            <a:chExt cx="1914525" cy="1471692"/>
          </a:xfrm>
        </p:grpSpPr>
        <p:sp>
          <p:nvSpPr>
            <p:cNvPr id="6" name="Lightning Bolt 5">
              <a:extLst>
                <a:ext uri="{FF2B5EF4-FFF2-40B4-BE49-F238E27FC236}">
                  <a16:creationId xmlns:a16="http://schemas.microsoft.com/office/drawing/2014/main" id="{9AC11AE4-4EAD-0263-289C-283D7FD84F66}"/>
                </a:ext>
              </a:extLst>
            </p:cNvPr>
            <p:cNvSpPr/>
            <p:nvPr/>
          </p:nvSpPr>
          <p:spPr>
            <a:xfrm rot="3462299">
              <a:off x="9021320" y="2309841"/>
              <a:ext cx="997835" cy="621520"/>
            </a:xfrm>
            <a:prstGeom prst="lightningBol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92212A-DAEC-B1F6-0267-E45478C8CE37}"/>
                </a:ext>
              </a:extLst>
            </p:cNvPr>
            <p:cNvSpPr txBox="1"/>
            <p:nvPr/>
          </p:nvSpPr>
          <p:spPr>
            <a:xfrm>
              <a:off x="8815386" y="1647826"/>
              <a:ext cx="1914525" cy="923330"/>
            </a:xfrm>
            <a:prstGeom prst="rect">
              <a:avLst/>
            </a:prstGeom>
            <a:noFill/>
          </p:spPr>
          <p:txBody>
            <a:bodyPr wrap="square">
              <a:spAutoFit/>
            </a:bodyPr>
            <a:lstStyle/>
            <a:p>
              <a:pPr rtl="0">
                <a:buNone/>
              </a:pPr>
              <a:r>
                <a:rPr lang="en-US" sz="1800" b="0" i="0" u="none" strike="noStrike" dirty="0">
                  <a:solidFill>
                    <a:srgbClr val="595959"/>
                  </a:solidFill>
                  <a:effectLst/>
                  <a:latin typeface="Verdana" panose="020B0604030504040204" pitchFamily="34" charset="0"/>
                </a:rPr>
                <a:t>42.58MHz</a:t>
              </a:r>
              <a:endParaRPr lang="en-US" b="0" dirty="0">
                <a:effectLst/>
              </a:endParaRPr>
            </a:p>
            <a:p>
              <a:pPr>
                <a:buNone/>
              </a:pPr>
              <a:br>
                <a:rPr lang="en-US" dirty="0"/>
              </a:br>
              <a:endParaRPr lang="en-US" dirty="0"/>
            </a:p>
          </p:txBody>
        </p:sp>
      </p:grpSp>
      <p:sp>
        <p:nvSpPr>
          <p:cNvPr id="4" name="Arrow: Down 3">
            <a:extLst>
              <a:ext uri="{FF2B5EF4-FFF2-40B4-BE49-F238E27FC236}">
                <a16:creationId xmlns:a16="http://schemas.microsoft.com/office/drawing/2014/main" id="{28FA814B-9436-B123-2673-67E8E0FE467F}"/>
              </a:ext>
            </a:extLst>
          </p:cNvPr>
          <p:cNvSpPr/>
          <p:nvPr/>
        </p:nvSpPr>
        <p:spPr>
          <a:xfrm flipV="1">
            <a:off x="5324063" y="1343093"/>
            <a:ext cx="1552391" cy="5174762"/>
          </a:xfrm>
          <a:prstGeom prst="downArrow">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10" name="Picture 6" descr="Pushing Swing Images – Browse 8,154 Stock Photos, Vectors ...">
            <a:extLst>
              <a:ext uri="{FF2B5EF4-FFF2-40B4-BE49-F238E27FC236}">
                <a16:creationId xmlns:a16="http://schemas.microsoft.com/office/drawing/2014/main" id="{7DD7626C-DF17-CA02-82E2-53874C49EB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692275" y="1084783"/>
            <a:ext cx="3555191" cy="2344217"/>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8BEA4875-C955-CEBD-E64D-02F981E73D2F}"/>
              </a:ext>
            </a:extLst>
          </p:cNvPr>
          <p:cNvSpPr>
            <a:spLocks noGrp="1"/>
          </p:cNvSpPr>
          <p:nvPr>
            <p:ph idx="1"/>
          </p:nvPr>
        </p:nvSpPr>
        <p:spPr>
          <a:xfrm>
            <a:off x="838200" y="1825625"/>
            <a:ext cx="3753465" cy="4351338"/>
          </a:xfrm>
        </p:spPr>
        <p:txBody>
          <a:bodyPr/>
          <a:lstStyle/>
          <a:p>
            <a:r>
              <a:rPr lang="en-US" dirty="0"/>
              <a:t>“Resonance”</a:t>
            </a:r>
          </a:p>
        </p:txBody>
      </p:sp>
      <p:grpSp>
        <p:nvGrpSpPr>
          <p:cNvPr id="14" name="Group 13">
            <a:extLst>
              <a:ext uri="{FF2B5EF4-FFF2-40B4-BE49-F238E27FC236}">
                <a16:creationId xmlns:a16="http://schemas.microsoft.com/office/drawing/2014/main" id="{CCF2B139-3BF2-B3DF-DF2C-FE8CB2B01FB4}"/>
              </a:ext>
            </a:extLst>
          </p:cNvPr>
          <p:cNvGrpSpPr/>
          <p:nvPr/>
        </p:nvGrpSpPr>
        <p:grpSpPr>
          <a:xfrm>
            <a:off x="4692275" y="4846293"/>
            <a:ext cx="604451" cy="970486"/>
            <a:chOff x="8422988" y="2343831"/>
            <a:chExt cx="2226518" cy="3574823"/>
          </a:xfrm>
          <a:scene3d>
            <a:camera prst="orthographicFront">
              <a:rot lat="0" lon="10799977" rev="0"/>
            </a:camera>
            <a:lightRig rig="threePt" dir="t"/>
          </a:scene3d>
        </p:grpSpPr>
        <p:sp>
          <p:nvSpPr>
            <p:cNvPr id="15" name="Arrow: Down 14">
              <a:extLst>
                <a:ext uri="{FF2B5EF4-FFF2-40B4-BE49-F238E27FC236}">
                  <a16:creationId xmlns:a16="http://schemas.microsoft.com/office/drawing/2014/main" id="{C6CF9974-2894-B524-3B26-B9A1088250C7}"/>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4B51F3B-C670-9D43-6AA8-9701EC116F69}"/>
                </a:ext>
              </a:extLst>
            </p:cNvPr>
            <p:cNvGrpSpPr/>
            <p:nvPr/>
          </p:nvGrpSpPr>
          <p:grpSpPr>
            <a:xfrm rot="2313807">
              <a:off x="8766784" y="3312679"/>
              <a:ext cx="1538927" cy="1538927"/>
              <a:chOff x="9187544" y="2148113"/>
              <a:chExt cx="1553028" cy="1553028"/>
            </a:xfrm>
          </p:grpSpPr>
          <p:sp>
            <p:nvSpPr>
              <p:cNvPr id="18" name="Oval 17">
                <a:extLst>
                  <a:ext uri="{FF2B5EF4-FFF2-40B4-BE49-F238E27FC236}">
                    <a16:creationId xmlns:a16="http://schemas.microsoft.com/office/drawing/2014/main" id="{937FBBB3-4FC9-F279-DDA8-2BF67E6913FC}"/>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9" name="Cross 18">
                <a:extLst>
                  <a:ext uri="{FF2B5EF4-FFF2-40B4-BE49-F238E27FC236}">
                    <a16:creationId xmlns:a16="http://schemas.microsoft.com/office/drawing/2014/main" id="{A7867923-AD6C-3D32-5446-C57A0751164F}"/>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Arc 16">
              <a:extLst>
                <a:ext uri="{FF2B5EF4-FFF2-40B4-BE49-F238E27FC236}">
                  <a16:creationId xmlns:a16="http://schemas.microsoft.com/office/drawing/2014/main" id="{DB153B21-6913-55FB-89EB-F1FD32C0A51F}"/>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E7F5806E-AD3D-14B4-AE99-04945F568469}"/>
              </a:ext>
            </a:extLst>
          </p:cNvPr>
          <p:cNvGrpSpPr/>
          <p:nvPr/>
        </p:nvGrpSpPr>
        <p:grpSpPr>
          <a:xfrm>
            <a:off x="5476456" y="4859623"/>
            <a:ext cx="604451" cy="970486"/>
            <a:chOff x="8422988" y="2343831"/>
            <a:chExt cx="2226518" cy="3574823"/>
          </a:xfrm>
          <a:scene3d>
            <a:camera prst="orthographicFront">
              <a:rot lat="0" lon="10799977" rev="0"/>
            </a:camera>
            <a:lightRig rig="threePt" dir="t"/>
          </a:scene3d>
        </p:grpSpPr>
        <p:sp>
          <p:nvSpPr>
            <p:cNvPr id="21" name="Arrow: Down 20">
              <a:extLst>
                <a:ext uri="{FF2B5EF4-FFF2-40B4-BE49-F238E27FC236}">
                  <a16:creationId xmlns:a16="http://schemas.microsoft.com/office/drawing/2014/main" id="{C6A4FCC7-61C4-557E-9E91-831355AE78C8}"/>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5B3FD2FA-3BEA-BE60-9C61-63561ADE7A99}"/>
                </a:ext>
              </a:extLst>
            </p:cNvPr>
            <p:cNvGrpSpPr/>
            <p:nvPr/>
          </p:nvGrpSpPr>
          <p:grpSpPr>
            <a:xfrm rot="2313807">
              <a:off x="8766784" y="3312679"/>
              <a:ext cx="1538927" cy="1538927"/>
              <a:chOff x="9187544" y="2148113"/>
              <a:chExt cx="1553028" cy="1553028"/>
            </a:xfrm>
          </p:grpSpPr>
          <p:sp>
            <p:nvSpPr>
              <p:cNvPr id="24" name="Oval 23">
                <a:extLst>
                  <a:ext uri="{FF2B5EF4-FFF2-40B4-BE49-F238E27FC236}">
                    <a16:creationId xmlns:a16="http://schemas.microsoft.com/office/drawing/2014/main" id="{C2BD032A-8A5B-1BE5-D7FA-A216648F194A}"/>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5" name="Cross 24">
                <a:extLst>
                  <a:ext uri="{FF2B5EF4-FFF2-40B4-BE49-F238E27FC236}">
                    <a16:creationId xmlns:a16="http://schemas.microsoft.com/office/drawing/2014/main" id="{D253CF9B-C6FA-AFE5-64CF-335099CCDF97}"/>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Arc 22">
              <a:extLst>
                <a:ext uri="{FF2B5EF4-FFF2-40B4-BE49-F238E27FC236}">
                  <a16:creationId xmlns:a16="http://schemas.microsoft.com/office/drawing/2014/main" id="{A0E29E4F-9408-6956-B520-3FF366165F51}"/>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F7DDB064-ACDA-F5C5-4FF1-FF8D2A7489B3}"/>
              </a:ext>
            </a:extLst>
          </p:cNvPr>
          <p:cNvGrpSpPr/>
          <p:nvPr/>
        </p:nvGrpSpPr>
        <p:grpSpPr>
          <a:xfrm>
            <a:off x="6984938" y="4846293"/>
            <a:ext cx="604451" cy="970486"/>
            <a:chOff x="8422988" y="2343831"/>
            <a:chExt cx="2226518" cy="3574823"/>
          </a:xfrm>
          <a:scene3d>
            <a:camera prst="orthographicFront">
              <a:rot lat="0" lon="10799977" rev="0"/>
            </a:camera>
            <a:lightRig rig="threePt" dir="t"/>
          </a:scene3d>
        </p:grpSpPr>
        <p:sp>
          <p:nvSpPr>
            <p:cNvPr id="27" name="Arrow: Down 26">
              <a:extLst>
                <a:ext uri="{FF2B5EF4-FFF2-40B4-BE49-F238E27FC236}">
                  <a16:creationId xmlns:a16="http://schemas.microsoft.com/office/drawing/2014/main" id="{960D7065-931B-2B51-50F2-417C9563F168}"/>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1A7557D3-6CA4-56D2-AB51-FD51EE7820FB}"/>
                </a:ext>
              </a:extLst>
            </p:cNvPr>
            <p:cNvGrpSpPr/>
            <p:nvPr/>
          </p:nvGrpSpPr>
          <p:grpSpPr>
            <a:xfrm rot="2313807">
              <a:off x="8766784" y="3312679"/>
              <a:ext cx="1538927" cy="1538927"/>
              <a:chOff x="9187544" y="2148113"/>
              <a:chExt cx="1553028" cy="1553028"/>
            </a:xfrm>
          </p:grpSpPr>
          <p:sp>
            <p:nvSpPr>
              <p:cNvPr id="30" name="Oval 29">
                <a:extLst>
                  <a:ext uri="{FF2B5EF4-FFF2-40B4-BE49-F238E27FC236}">
                    <a16:creationId xmlns:a16="http://schemas.microsoft.com/office/drawing/2014/main" id="{DEFDF607-383C-C25F-21EE-08B43DB0A7F4}"/>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1" name="Cross 30">
                <a:extLst>
                  <a:ext uri="{FF2B5EF4-FFF2-40B4-BE49-F238E27FC236}">
                    <a16:creationId xmlns:a16="http://schemas.microsoft.com/office/drawing/2014/main" id="{50344B5A-ACBE-1097-18F3-52EB59EA1BA5}"/>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Arc 28">
              <a:extLst>
                <a:ext uri="{FF2B5EF4-FFF2-40B4-BE49-F238E27FC236}">
                  <a16:creationId xmlns:a16="http://schemas.microsoft.com/office/drawing/2014/main" id="{9B52307B-FC2F-34FF-AF41-16BDF9A0C47A}"/>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C076B5B-4C77-584B-0C28-5A43B68FA00E}"/>
              </a:ext>
            </a:extLst>
          </p:cNvPr>
          <p:cNvGrpSpPr/>
          <p:nvPr/>
        </p:nvGrpSpPr>
        <p:grpSpPr>
          <a:xfrm>
            <a:off x="7727000" y="4859623"/>
            <a:ext cx="604451" cy="970486"/>
            <a:chOff x="8422988" y="2343831"/>
            <a:chExt cx="2226518" cy="3574823"/>
          </a:xfrm>
          <a:scene3d>
            <a:camera prst="orthographicFront">
              <a:rot lat="0" lon="10799977" rev="0"/>
            </a:camera>
            <a:lightRig rig="threePt" dir="t"/>
          </a:scene3d>
        </p:grpSpPr>
        <p:sp>
          <p:nvSpPr>
            <p:cNvPr id="33" name="Arrow: Down 32">
              <a:extLst>
                <a:ext uri="{FF2B5EF4-FFF2-40B4-BE49-F238E27FC236}">
                  <a16:creationId xmlns:a16="http://schemas.microsoft.com/office/drawing/2014/main" id="{761323E7-D02F-1616-56D8-F803993E308A}"/>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461AD78-35B6-05AD-E82A-E6AB6E65ABA7}"/>
                </a:ext>
              </a:extLst>
            </p:cNvPr>
            <p:cNvGrpSpPr/>
            <p:nvPr/>
          </p:nvGrpSpPr>
          <p:grpSpPr>
            <a:xfrm rot="2313807">
              <a:off x="8766784" y="3312679"/>
              <a:ext cx="1538927" cy="1538927"/>
              <a:chOff x="9187544" y="2148113"/>
              <a:chExt cx="1553028" cy="1553028"/>
            </a:xfrm>
          </p:grpSpPr>
          <p:sp>
            <p:nvSpPr>
              <p:cNvPr id="36" name="Oval 35">
                <a:extLst>
                  <a:ext uri="{FF2B5EF4-FFF2-40B4-BE49-F238E27FC236}">
                    <a16:creationId xmlns:a16="http://schemas.microsoft.com/office/drawing/2014/main" id="{553C7599-7722-45DB-FE3F-C8A18FB379A2}"/>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7" name="Cross 36">
                <a:extLst>
                  <a:ext uri="{FF2B5EF4-FFF2-40B4-BE49-F238E27FC236}">
                    <a16:creationId xmlns:a16="http://schemas.microsoft.com/office/drawing/2014/main" id="{BC59E1C7-83CE-8FAC-B014-958BEF23DEFD}"/>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Arc 34">
              <a:extLst>
                <a:ext uri="{FF2B5EF4-FFF2-40B4-BE49-F238E27FC236}">
                  <a16:creationId xmlns:a16="http://schemas.microsoft.com/office/drawing/2014/main" id="{B53CEAA4-E9BA-257C-9487-9F28B345B1EC}"/>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AFC7A511-E906-603D-3A1D-2C7554132A48}"/>
              </a:ext>
            </a:extLst>
          </p:cNvPr>
          <p:cNvGrpSpPr/>
          <p:nvPr/>
        </p:nvGrpSpPr>
        <p:grpSpPr>
          <a:xfrm>
            <a:off x="6252961" y="4859623"/>
            <a:ext cx="604451" cy="970486"/>
            <a:chOff x="8422988" y="2343831"/>
            <a:chExt cx="2226518" cy="3574823"/>
          </a:xfrm>
          <a:scene3d>
            <a:camera prst="orthographicFront">
              <a:rot lat="0" lon="10799977" rev="0"/>
            </a:camera>
            <a:lightRig rig="threePt" dir="t"/>
          </a:scene3d>
        </p:grpSpPr>
        <p:sp>
          <p:nvSpPr>
            <p:cNvPr id="39" name="Arrow: Down 38">
              <a:extLst>
                <a:ext uri="{FF2B5EF4-FFF2-40B4-BE49-F238E27FC236}">
                  <a16:creationId xmlns:a16="http://schemas.microsoft.com/office/drawing/2014/main" id="{4289BE30-690C-EA4C-8B70-2051B6A74C69}"/>
                </a:ext>
              </a:extLst>
            </p:cNvPr>
            <p:cNvSpPr/>
            <p:nvPr/>
          </p:nvSpPr>
          <p:spPr>
            <a:xfrm rot="2313807" flipV="1">
              <a:off x="9293930" y="2343831"/>
              <a:ext cx="484632" cy="35748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ACA6A96E-6761-C71F-4351-75231D5D6B21}"/>
                </a:ext>
              </a:extLst>
            </p:cNvPr>
            <p:cNvGrpSpPr/>
            <p:nvPr/>
          </p:nvGrpSpPr>
          <p:grpSpPr>
            <a:xfrm rot="2313807">
              <a:off x="8766784" y="3312679"/>
              <a:ext cx="1538927" cy="1538927"/>
              <a:chOff x="9187544" y="2148113"/>
              <a:chExt cx="1553028" cy="1553028"/>
            </a:xfrm>
          </p:grpSpPr>
          <p:sp>
            <p:nvSpPr>
              <p:cNvPr id="42" name="Oval 41">
                <a:extLst>
                  <a:ext uri="{FF2B5EF4-FFF2-40B4-BE49-F238E27FC236}">
                    <a16:creationId xmlns:a16="http://schemas.microsoft.com/office/drawing/2014/main" id="{2D3D0C40-D8CA-DF04-53B8-5A1377C4C2DA}"/>
                  </a:ext>
                </a:extLst>
              </p:cNvPr>
              <p:cNvSpPr/>
              <p:nvPr/>
            </p:nvSpPr>
            <p:spPr>
              <a:xfrm>
                <a:off x="9187544"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3" name="Cross 42">
                <a:extLst>
                  <a:ext uri="{FF2B5EF4-FFF2-40B4-BE49-F238E27FC236}">
                    <a16:creationId xmlns:a16="http://schemas.microsoft.com/office/drawing/2014/main" id="{87B6A8A6-B45F-E715-A285-AB9544F7B468}"/>
                  </a:ext>
                </a:extLst>
              </p:cNvPr>
              <p:cNvSpPr/>
              <p:nvPr/>
            </p:nvSpPr>
            <p:spPr>
              <a:xfrm>
                <a:off x="9579428" y="2539997"/>
                <a:ext cx="769258" cy="769258"/>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Arc 40">
              <a:extLst>
                <a:ext uri="{FF2B5EF4-FFF2-40B4-BE49-F238E27FC236}">
                  <a16:creationId xmlns:a16="http://schemas.microsoft.com/office/drawing/2014/main" id="{F134CD22-2266-5260-714B-E14183B0683C}"/>
                </a:ext>
              </a:extLst>
            </p:cNvPr>
            <p:cNvSpPr/>
            <p:nvPr/>
          </p:nvSpPr>
          <p:spPr>
            <a:xfrm rot="7713807" flipV="1">
              <a:off x="9337012" y="3027282"/>
              <a:ext cx="398469" cy="2226518"/>
            </a:xfrm>
            <a:prstGeom prst="arc">
              <a:avLst>
                <a:gd name="adj1" fmla="val 15655299"/>
                <a:gd name="adj2" fmla="val 5983627"/>
              </a:avLst>
            </a:prstGeom>
            <a:ln w="57150" cap="rnd">
              <a:headEnd type="none" w="sm" len="sm"/>
              <a:tailEnd type="triangle" w="lg" len="s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5585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8" presetClass="emph" presetSubtype="0" accel="5000" decel="5000" fill="hold" grpId="0" nodeType="clickEffect">
                                  <p:stCondLst>
                                    <p:cond delay="0"/>
                                  </p:stCondLst>
                                  <p:childTnLst>
                                    <p:animRot by="-5400000">
                                      <p:cBhvr>
                                        <p:cTn id="15" dur="2000" fill="hold"/>
                                        <p:tgtEl>
                                          <p:spTgt spid="4"/>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45"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000"/>
                                        <p:tgtEl>
                                          <p:spTgt spid="14"/>
                                        </p:tgtEl>
                                      </p:cBhvr>
                                    </p:animEffect>
                                    <p:anim calcmode="lin" valueType="num">
                                      <p:cBhvr>
                                        <p:cTn id="21" dur="2000" fill="hold"/>
                                        <p:tgtEl>
                                          <p:spTgt spid="14"/>
                                        </p:tgtEl>
                                        <p:attrNameLst>
                                          <p:attrName>ppt_w</p:attrName>
                                        </p:attrNameLst>
                                      </p:cBhvr>
                                      <p:tavLst>
                                        <p:tav tm="0" fmla="#ppt_w*sin(2.5*pi*$)">
                                          <p:val>
                                            <p:fltVal val="0"/>
                                          </p:val>
                                        </p:tav>
                                        <p:tav tm="100000">
                                          <p:val>
                                            <p:fltVal val="1"/>
                                          </p:val>
                                        </p:tav>
                                      </p:tavLst>
                                    </p:anim>
                                    <p:anim calcmode="lin" valueType="num">
                                      <p:cBhvr>
                                        <p:cTn id="22" dur="2000" fill="hold"/>
                                        <p:tgtEl>
                                          <p:spTgt spid="14"/>
                                        </p:tgtEl>
                                        <p:attrNameLst>
                                          <p:attrName>ppt_h</p:attrName>
                                        </p:attrNameLst>
                                      </p:cBhvr>
                                      <p:tavLst>
                                        <p:tav tm="0">
                                          <p:val>
                                            <p:strVal val="#ppt_h"/>
                                          </p:val>
                                        </p:tav>
                                        <p:tav tm="100000">
                                          <p:val>
                                            <p:strVal val="#ppt_h"/>
                                          </p:val>
                                        </p:tav>
                                      </p:tavLst>
                                    </p:anim>
                                  </p:childTnLst>
                                </p:cTn>
                              </p:par>
                              <p:par>
                                <p:cTn id="23" presetID="45"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2000"/>
                                        <p:tgtEl>
                                          <p:spTgt spid="20"/>
                                        </p:tgtEl>
                                      </p:cBhvr>
                                    </p:animEffect>
                                    <p:anim calcmode="lin" valueType="num">
                                      <p:cBhvr>
                                        <p:cTn id="26" dur="2000" fill="hold"/>
                                        <p:tgtEl>
                                          <p:spTgt spid="20"/>
                                        </p:tgtEl>
                                        <p:attrNameLst>
                                          <p:attrName>ppt_w</p:attrName>
                                        </p:attrNameLst>
                                      </p:cBhvr>
                                      <p:tavLst>
                                        <p:tav tm="0" fmla="#ppt_w*sin(2.5*pi*$)">
                                          <p:val>
                                            <p:fltVal val="0"/>
                                          </p:val>
                                        </p:tav>
                                        <p:tav tm="100000">
                                          <p:val>
                                            <p:fltVal val="1"/>
                                          </p:val>
                                        </p:tav>
                                      </p:tavLst>
                                    </p:anim>
                                    <p:anim calcmode="lin" valueType="num">
                                      <p:cBhvr>
                                        <p:cTn id="27" dur="2000" fill="hold"/>
                                        <p:tgtEl>
                                          <p:spTgt spid="20"/>
                                        </p:tgtEl>
                                        <p:attrNameLst>
                                          <p:attrName>ppt_h</p:attrName>
                                        </p:attrNameLst>
                                      </p:cBhvr>
                                      <p:tavLst>
                                        <p:tav tm="0">
                                          <p:val>
                                            <p:strVal val="#ppt_h"/>
                                          </p:val>
                                        </p:tav>
                                        <p:tav tm="100000">
                                          <p:val>
                                            <p:strVal val="#ppt_h"/>
                                          </p:val>
                                        </p:tav>
                                      </p:tavLst>
                                    </p:anim>
                                  </p:childTnLst>
                                </p:cTn>
                              </p:par>
                              <p:par>
                                <p:cTn id="28" presetID="45"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2000"/>
                                        <p:tgtEl>
                                          <p:spTgt spid="38"/>
                                        </p:tgtEl>
                                      </p:cBhvr>
                                    </p:animEffect>
                                    <p:anim calcmode="lin" valueType="num">
                                      <p:cBhvr>
                                        <p:cTn id="31" dur="2000" fill="hold"/>
                                        <p:tgtEl>
                                          <p:spTgt spid="38"/>
                                        </p:tgtEl>
                                        <p:attrNameLst>
                                          <p:attrName>ppt_w</p:attrName>
                                        </p:attrNameLst>
                                      </p:cBhvr>
                                      <p:tavLst>
                                        <p:tav tm="0" fmla="#ppt_w*sin(2.5*pi*$)">
                                          <p:val>
                                            <p:fltVal val="0"/>
                                          </p:val>
                                        </p:tav>
                                        <p:tav tm="100000">
                                          <p:val>
                                            <p:fltVal val="1"/>
                                          </p:val>
                                        </p:tav>
                                      </p:tavLst>
                                    </p:anim>
                                    <p:anim calcmode="lin" valueType="num">
                                      <p:cBhvr>
                                        <p:cTn id="32" dur="2000" fill="hold"/>
                                        <p:tgtEl>
                                          <p:spTgt spid="38"/>
                                        </p:tgtEl>
                                        <p:attrNameLst>
                                          <p:attrName>ppt_h</p:attrName>
                                        </p:attrNameLst>
                                      </p:cBhvr>
                                      <p:tavLst>
                                        <p:tav tm="0">
                                          <p:val>
                                            <p:strVal val="#ppt_h"/>
                                          </p:val>
                                        </p:tav>
                                        <p:tav tm="100000">
                                          <p:val>
                                            <p:strVal val="#ppt_h"/>
                                          </p:val>
                                        </p:tav>
                                      </p:tavLst>
                                    </p:anim>
                                  </p:childTnLst>
                                </p:cTn>
                              </p:par>
                              <p:par>
                                <p:cTn id="33" presetID="45"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2000"/>
                                        <p:tgtEl>
                                          <p:spTgt spid="26"/>
                                        </p:tgtEl>
                                      </p:cBhvr>
                                    </p:animEffect>
                                    <p:anim calcmode="lin" valueType="num">
                                      <p:cBhvr>
                                        <p:cTn id="36" dur="2000" fill="hold"/>
                                        <p:tgtEl>
                                          <p:spTgt spid="26"/>
                                        </p:tgtEl>
                                        <p:attrNameLst>
                                          <p:attrName>ppt_w</p:attrName>
                                        </p:attrNameLst>
                                      </p:cBhvr>
                                      <p:tavLst>
                                        <p:tav tm="0" fmla="#ppt_w*sin(2.5*pi*$)">
                                          <p:val>
                                            <p:fltVal val="0"/>
                                          </p:val>
                                        </p:tav>
                                        <p:tav tm="100000">
                                          <p:val>
                                            <p:fltVal val="1"/>
                                          </p:val>
                                        </p:tav>
                                      </p:tavLst>
                                    </p:anim>
                                    <p:anim calcmode="lin" valueType="num">
                                      <p:cBhvr>
                                        <p:cTn id="37" dur="2000" fill="hold"/>
                                        <p:tgtEl>
                                          <p:spTgt spid="26"/>
                                        </p:tgtEl>
                                        <p:attrNameLst>
                                          <p:attrName>ppt_h</p:attrName>
                                        </p:attrNameLst>
                                      </p:cBhvr>
                                      <p:tavLst>
                                        <p:tav tm="0">
                                          <p:val>
                                            <p:strVal val="#ppt_h"/>
                                          </p:val>
                                        </p:tav>
                                        <p:tav tm="100000">
                                          <p:val>
                                            <p:strVal val="#ppt_h"/>
                                          </p:val>
                                        </p:tav>
                                      </p:tavLst>
                                    </p:anim>
                                  </p:childTnLst>
                                </p:cTn>
                              </p:par>
                              <p:par>
                                <p:cTn id="38" presetID="45" presetClass="entr" presetSubtype="0"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2000"/>
                                        <p:tgtEl>
                                          <p:spTgt spid="32"/>
                                        </p:tgtEl>
                                      </p:cBhvr>
                                    </p:animEffect>
                                    <p:anim calcmode="lin" valueType="num">
                                      <p:cBhvr>
                                        <p:cTn id="41" dur="2000" fill="hold"/>
                                        <p:tgtEl>
                                          <p:spTgt spid="32"/>
                                        </p:tgtEl>
                                        <p:attrNameLst>
                                          <p:attrName>ppt_w</p:attrName>
                                        </p:attrNameLst>
                                      </p:cBhvr>
                                      <p:tavLst>
                                        <p:tav tm="0" fmla="#ppt_w*sin(2.5*pi*$)">
                                          <p:val>
                                            <p:fltVal val="0"/>
                                          </p:val>
                                        </p:tav>
                                        <p:tav tm="100000">
                                          <p:val>
                                            <p:fltVal val="1"/>
                                          </p:val>
                                        </p:tav>
                                      </p:tavLst>
                                    </p:anim>
                                    <p:anim calcmode="lin" valueType="num">
                                      <p:cBhvr>
                                        <p:cTn id="42"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8" presetClass="emph" presetSubtype="0" fill="hold" nodeType="clickEffect">
                                  <p:stCondLst>
                                    <p:cond delay="0"/>
                                  </p:stCondLst>
                                  <p:childTnLst>
                                    <p:animRot by="-5400000">
                                      <p:cBhvr>
                                        <p:cTn id="46" dur="1000" fill="hold"/>
                                        <p:tgtEl>
                                          <p:spTgt spid="38"/>
                                        </p:tgtEl>
                                        <p:attrNameLst>
                                          <p:attrName>r</p:attrName>
                                        </p:attrNameLst>
                                      </p:cBhvr>
                                    </p:animRot>
                                  </p:childTnLst>
                                </p:cTn>
                              </p:par>
                              <p:par>
                                <p:cTn id="47" presetID="8" presetClass="emph" presetSubtype="0" fill="hold" nodeType="withEffect">
                                  <p:stCondLst>
                                    <p:cond delay="0"/>
                                  </p:stCondLst>
                                  <p:childTnLst>
                                    <p:animRot by="-5400000">
                                      <p:cBhvr>
                                        <p:cTn id="48" dur="1000" fill="hold"/>
                                        <p:tgtEl>
                                          <p:spTgt spid="32"/>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nodeType="clickEffect">
                                  <p:stCondLst>
                                    <p:cond delay="0"/>
                                  </p:stCondLst>
                                  <p:childTnLst>
                                    <p:set>
                                      <p:cBhvr>
                                        <p:cTn id="52" dur="1" fill="hold">
                                          <p:stCondLst>
                                            <p:cond delay="0"/>
                                          </p:stCondLst>
                                        </p:cTn>
                                        <p:tgtEl>
                                          <p:spTgt spid="21510"/>
                                        </p:tgtEl>
                                        <p:attrNameLst>
                                          <p:attrName>style.visibility</p:attrName>
                                        </p:attrNameLst>
                                      </p:cBhvr>
                                      <p:to>
                                        <p:strVal val="visible"/>
                                      </p:to>
                                    </p:set>
                                    <p:animEffect transition="in" filter="wheel(1)">
                                      <p:cBhvr>
                                        <p:cTn id="53" dur="2000"/>
                                        <p:tgtEl>
                                          <p:spTgt spid="21510"/>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DA5FE-1F70-8823-D9BA-CAEFCDF25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B05704-DB7A-65F1-EE72-84092C245909}"/>
              </a:ext>
            </a:extLst>
          </p:cNvPr>
          <p:cNvSpPr>
            <a:spLocks noGrp="1"/>
          </p:cNvSpPr>
          <p:nvPr>
            <p:ph type="title"/>
          </p:nvPr>
        </p:nvSpPr>
        <p:spPr/>
        <p:txBody>
          <a:bodyPr/>
          <a:lstStyle/>
          <a:p>
            <a:r>
              <a:rPr lang="en-US" dirty="0"/>
              <a:t>MR Physics</a:t>
            </a:r>
          </a:p>
        </p:txBody>
      </p:sp>
      <p:pic>
        <p:nvPicPr>
          <p:cNvPr id="21508" name="Picture 4">
            <a:extLst>
              <a:ext uri="{FF2B5EF4-FFF2-40B4-BE49-F238E27FC236}">
                <a16:creationId xmlns:a16="http://schemas.microsoft.com/office/drawing/2014/main" id="{D023EE7E-F29C-BA9E-EFCD-ABE471EEAA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298" t="7755" r="-109" b="67785"/>
          <a:stretch>
            <a:fillRect/>
          </a:stretch>
        </p:blipFill>
        <p:spPr bwMode="auto">
          <a:xfrm>
            <a:off x="9267824" y="3326780"/>
            <a:ext cx="504825" cy="10064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3" descr="Sine Wave Vector Art, Icons, and Graphics for Free Download">
            <a:extLst>
              <a:ext uri="{FF2B5EF4-FFF2-40B4-BE49-F238E27FC236}">
                <a16:creationId xmlns:a16="http://schemas.microsoft.com/office/drawing/2014/main" id="{8B081A92-100D-BFD1-685E-7AE44A194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80" r="11387"/>
          <a:stretch>
            <a:fillRect/>
          </a:stretch>
        </p:blipFill>
        <p:spPr bwMode="auto">
          <a:xfrm flipH="1">
            <a:off x="6511018" y="3008382"/>
            <a:ext cx="2756806" cy="149070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E6788622-8BEB-41BA-76E6-22AD81E7B3B3}"/>
              </a:ext>
            </a:extLst>
          </p:cNvPr>
          <p:cNvGrpSpPr/>
          <p:nvPr/>
        </p:nvGrpSpPr>
        <p:grpSpPr>
          <a:xfrm>
            <a:off x="8815386" y="1594045"/>
            <a:ext cx="1914525" cy="1471692"/>
            <a:chOff x="8815386" y="1647826"/>
            <a:chExt cx="1914525" cy="1471692"/>
          </a:xfrm>
        </p:grpSpPr>
        <p:sp>
          <p:nvSpPr>
            <p:cNvPr id="6" name="Lightning Bolt 5">
              <a:extLst>
                <a:ext uri="{FF2B5EF4-FFF2-40B4-BE49-F238E27FC236}">
                  <a16:creationId xmlns:a16="http://schemas.microsoft.com/office/drawing/2014/main" id="{5677D85C-DCC9-AF13-28CA-C2BA97D963A5}"/>
                </a:ext>
              </a:extLst>
            </p:cNvPr>
            <p:cNvSpPr/>
            <p:nvPr/>
          </p:nvSpPr>
          <p:spPr>
            <a:xfrm rot="3462299">
              <a:off x="9021320" y="2309841"/>
              <a:ext cx="997835" cy="621520"/>
            </a:xfrm>
            <a:prstGeom prst="lightningBol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D207065-45F6-0A0A-AD05-B7612E2AD142}"/>
                </a:ext>
              </a:extLst>
            </p:cNvPr>
            <p:cNvSpPr txBox="1"/>
            <p:nvPr/>
          </p:nvSpPr>
          <p:spPr>
            <a:xfrm>
              <a:off x="8815386" y="1647826"/>
              <a:ext cx="1914525" cy="923330"/>
            </a:xfrm>
            <a:prstGeom prst="rect">
              <a:avLst/>
            </a:prstGeom>
            <a:noFill/>
          </p:spPr>
          <p:txBody>
            <a:bodyPr wrap="square">
              <a:spAutoFit/>
            </a:bodyPr>
            <a:lstStyle/>
            <a:p>
              <a:pPr rtl="0">
                <a:buNone/>
              </a:pPr>
              <a:r>
                <a:rPr lang="en-US" sz="1800" b="0" i="0" u="none" strike="noStrike" dirty="0">
                  <a:solidFill>
                    <a:srgbClr val="595959"/>
                  </a:solidFill>
                  <a:effectLst/>
                  <a:latin typeface="Verdana" panose="020B0604030504040204" pitchFamily="34" charset="0"/>
                </a:rPr>
                <a:t>42.58MHz</a:t>
              </a:r>
              <a:endParaRPr lang="en-US" b="0" dirty="0">
                <a:effectLst/>
              </a:endParaRPr>
            </a:p>
            <a:p>
              <a:pPr>
                <a:buNone/>
              </a:pPr>
              <a:br>
                <a:rPr lang="en-US" dirty="0"/>
              </a:br>
              <a:endParaRPr lang="en-US" dirty="0"/>
            </a:p>
          </p:txBody>
        </p:sp>
      </p:grpSp>
      <p:sp>
        <p:nvSpPr>
          <p:cNvPr id="4" name="Arrow: Down 3">
            <a:extLst>
              <a:ext uri="{FF2B5EF4-FFF2-40B4-BE49-F238E27FC236}">
                <a16:creationId xmlns:a16="http://schemas.microsoft.com/office/drawing/2014/main" id="{BA760C0B-01F0-15DA-79C6-2FD9074071FC}"/>
              </a:ext>
            </a:extLst>
          </p:cNvPr>
          <p:cNvSpPr/>
          <p:nvPr/>
        </p:nvSpPr>
        <p:spPr>
          <a:xfrm flipV="1">
            <a:off x="5324063" y="1343093"/>
            <a:ext cx="1552391" cy="5174762"/>
          </a:xfrm>
          <a:prstGeom prst="downArrow">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DB93AD52-EF4B-7A61-FF48-CC476B66CEA1}"/>
              </a:ext>
            </a:extLst>
          </p:cNvPr>
          <p:cNvSpPr>
            <a:spLocks noGrp="1"/>
          </p:cNvSpPr>
          <p:nvPr>
            <p:ph idx="1"/>
          </p:nvPr>
        </p:nvSpPr>
        <p:spPr>
          <a:xfrm>
            <a:off x="838200" y="1825625"/>
            <a:ext cx="3753465" cy="4351338"/>
          </a:xfrm>
        </p:spPr>
        <p:txBody>
          <a:bodyPr/>
          <a:lstStyle/>
          <a:p>
            <a:r>
              <a:rPr lang="en-US" dirty="0"/>
              <a:t>Inversion and recovery</a:t>
            </a:r>
          </a:p>
        </p:txBody>
      </p:sp>
      <p:pic>
        <p:nvPicPr>
          <p:cNvPr id="7" name="Picture 6" descr="Magnetic Resonance Imaging">
            <a:extLst>
              <a:ext uri="{FF2B5EF4-FFF2-40B4-BE49-F238E27FC236}">
                <a16:creationId xmlns:a16="http://schemas.microsoft.com/office/drawing/2014/main" id="{085E85AC-8DFD-7D42-F5B3-A3431A695D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flipH="1">
            <a:off x="5108938" y="3092274"/>
            <a:ext cx="1967314" cy="1475486"/>
          </a:xfrm>
          <a:prstGeom prst="rect">
            <a:avLst/>
          </a:prstGeom>
          <a:noFill/>
          <a:extLst>
            <a:ext uri="{909E8E84-426E-40DD-AFC4-6F175D3DCCD1}">
              <a14:hiddenFill xmlns:a14="http://schemas.microsoft.com/office/drawing/2010/main">
                <a:solidFill>
                  <a:srgbClr val="FFFFFF"/>
                </a:solidFill>
              </a14:hiddenFill>
            </a:ext>
          </a:extLst>
        </p:spPr>
      </p:pic>
      <p:sp>
        <p:nvSpPr>
          <p:cNvPr id="9" name="Arrow: Down 8">
            <a:extLst>
              <a:ext uri="{FF2B5EF4-FFF2-40B4-BE49-F238E27FC236}">
                <a16:creationId xmlns:a16="http://schemas.microsoft.com/office/drawing/2014/main" id="{8F78CCEB-EC36-8D46-E0C0-F819D8D2BF79}"/>
              </a:ext>
            </a:extLst>
          </p:cNvPr>
          <p:cNvSpPr/>
          <p:nvPr/>
        </p:nvSpPr>
        <p:spPr>
          <a:xfrm flipV="1">
            <a:off x="5049572" y="2846359"/>
            <a:ext cx="636929" cy="1996798"/>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t>LONGITUDINAL</a:t>
            </a:r>
          </a:p>
        </p:txBody>
      </p:sp>
      <p:sp>
        <p:nvSpPr>
          <p:cNvPr id="11" name="Arrow: Down 10">
            <a:extLst>
              <a:ext uri="{FF2B5EF4-FFF2-40B4-BE49-F238E27FC236}">
                <a16:creationId xmlns:a16="http://schemas.microsoft.com/office/drawing/2014/main" id="{76B6020F-D3C7-93A6-3AA7-FA5985A03587}"/>
              </a:ext>
            </a:extLst>
          </p:cNvPr>
          <p:cNvSpPr/>
          <p:nvPr/>
        </p:nvSpPr>
        <p:spPr>
          <a:xfrm rot="5400000">
            <a:off x="5815864" y="4066962"/>
            <a:ext cx="476554" cy="1552391"/>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t>TRANSVERSE</a:t>
            </a:r>
          </a:p>
        </p:txBody>
      </p:sp>
    </p:spTree>
    <p:extLst>
      <p:ext uri="{BB962C8B-B14F-4D97-AF65-F5344CB8AC3E}">
        <p14:creationId xmlns:p14="http://schemas.microsoft.com/office/powerpoint/2010/main" val="19384736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8" presetClass="emph" presetSubtype="0" accel="5000" decel="5000" fill="hold" grpId="0" nodeType="clickEffect">
                                  <p:stCondLst>
                                    <p:cond delay="0"/>
                                  </p:stCondLst>
                                  <p:childTnLst>
                                    <p:animRot by="-5400000">
                                      <p:cBhvr>
                                        <p:cTn id="15" dur="2000" fill="hold"/>
                                        <p:tgtEl>
                                          <p:spTgt spid="4"/>
                                        </p:tgtEl>
                                        <p:attrNameLst>
                                          <p:attrName>r</p:attrName>
                                        </p:attrNameLst>
                                      </p:cBhvr>
                                    </p:animRot>
                                  </p:childTnLst>
                                </p:cTn>
                              </p:par>
                              <p:par>
                                <p:cTn id="16" presetID="22" presetClass="exit" presetSubtype="1" fill="hold" grpId="1" nodeType="withEffect">
                                  <p:stCondLst>
                                    <p:cond delay="0"/>
                                  </p:stCondLst>
                                  <p:childTnLst>
                                    <p:animEffect transition="out" filter="wipe(up)">
                                      <p:cBhvr>
                                        <p:cTn id="17" dur="2000"/>
                                        <p:tgtEl>
                                          <p:spTgt spid="9"/>
                                        </p:tgtEl>
                                      </p:cBhvr>
                                    </p:animEffect>
                                    <p:set>
                                      <p:cBhvr>
                                        <p:cTn id="18" dur="1" fill="hold">
                                          <p:stCondLst>
                                            <p:cond delay="1999"/>
                                          </p:stCondLst>
                                        </p:cTn>
                                        <p:tgtEl>
                                          <p:spTgt spid="9"/>
                                        </p:tgtEl>
                                        <p:attrNameLst>
                                          <p:attrName>style.visibility</p:attrName>
                                        </p:attrNameLst>
                                      </p:cBhvr>
                                      <p:to>
                                        <p:strVal val="hidden"/>
                                      </p:to>
                                    </p:set>
                                  </p:childTnLst>
                                </p:cTn>
                              </p:par>
                              <p:par>
                                <p:cTn id="19" presetID="22" presetClass="entr" presetSubtype="2" fill="hold" grpId="1"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right)">
                                      <p:cBhvr>
                                        <p:cTn id="21" dur="20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1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2" fill="hold" nodeType="clickEffect">
                                  <p:stCondLst>
                                    <p:cond delay="0"/>
                                  </p:stCondLst>
                                  <p:childTnLst>
                                    <p:animEffect transition="out" filter="wipe(right)">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8" presetClass="emph" presetSubtype="0" fill="hold" grpId="1" nodeType="clickEffect">
                                  <p:stCondLst>
                                    <p:cond delay="0"/>
                                  </p:stCondLst>
                                  <p:childTnLst>
                                    <p:animRot by="5400000">
                                      <p:cBhvr>
                                        <p:cTn id="34" dur="2000" fill="hold"/>
                                        <p:tgtEl>
                                          <p:spTgt spid="4"/>
                                        </p:tgtEl>
                                        <p:attrNameLst>
                                          <p:attrName>r</p:attrName>
                                        </p:attrNameLst>
                                      </p:cBhvr>
                                    </p:animRot>
                                  </p:childTnLst>
                                </p:cTn>
                              </p:par>
                              <p:par>
                                <p:cTn id="35" presetID="22" presetClass="entr" presetSubtype="4"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2000"/>
                                        <p:tgtEl>
                                          <p:spTgt spid="9"/>
                                        </p:tgtEl>
                                      </p:cBhvr>
                                    </p:animEffect>
                                  </p:childTnLst>
                                </p:cTn>
                              </p:par>
                              <p:par>
                                <p:cTn id="38" presetID="22" presetClass="exit" presetSubtype="2" fill="hold" grpId="0" nodeType="withEffect">
                                  <p:stCondLst>
                                    <p:cond delay="0"/>
                                  </p:stCondLst>
                                  <p:childTnLst>
                                    <p:animEffect transition="out" filter="wipe(right)">
                                      <p:cBhvr>
                                        <p:cTn id="39" dur="2000"/>
                                        <p:tgtEl>
                                          <p:spTgt spid="11"/>
                                        </p:tgtEl>
                                      </p:cBhvr>
                                    </p:animEffect>
                                    <p:set>
                                      <p:cBhvr>
                                        <p:cTn id="40" dur="1" fill="hold">
                                          <p:stCondLst>
                                            <p:cond delay="1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P spid="11" grpId="0" animBg="1"/>
      <p:bldP spid="1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088AE-AFF1-1311-A6F2-20935F518B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7D701-DD4E-8F7F-794A-855ED37138ED}"/>
              </a:ext>
            </a:extLst>
          </p:cNvPr>
          <p:cNvSpPr>
            <a:spLocks noGrp="1"/>
          </p:cNvSpPr>
          <p:nvPr>
            <p:ph type="title"/>
          </p:nvPr>
        </p:nvSpPr>
        <p:spPr/>
        <p:txBody>
          <a:bodyPr/>
          <a:lstStyle/>
          <a:p>
            <a:r>
              <a:rPr lang="en-US" dirty="0"/>
              <a:t>MR Physics</a:t>
            </a:r>
          </a:p>
        </p:txBody>
      </p:sp>
      <p:sp>
        <p:nvSpPr>
          <p:cNvPr id="13" name="Content Placeholder 2">
            <a:extLst>
              <a:ext uri="{FF2B5EF4-FFF2-40B4-BE49-F238E27FC236}">
                <a16:creationId xmlns:a16="http://schemas.microsoft.com/office/drawing/2014/main" id="{C7057A88-8272-9FA9-952A-79425A249190}"/>
              </a:ext>
            </a:extLst>
          </p:cNvPr>
          <p:cNvSpPr>
            <a:spLocks noGrp="1"/>
          </p:cNvSpPr>
          <p:nvPr>
            <p:ph idx="1"/>
          </p:nvPr>
        </p:nvSpPr>
        <p:spPr>
          <a:xfrm>
            <a:off x="838200" y="1825625"/>
            <a:ext cx="3753465" cy="4351338"/>
          </a:xfrm>
        </p:spPr>
        <p:txBody>
          <a:bodyPr/>
          <a:lstStyle/>
          <a:p>
            <a:r>
              <a:rPr lang="en-US" dirty="0"/>
              <a:t>Inversion and recovery</a:t>
            </a:r>
          </a:p>
        </p:txBody>
      </p:sp>
      <p:pic>
        <p:nvPicPr>
          <p:cNvPr id="22532" name="Picture 4" descr="Masters: advanced physics of MRI">
            <a:extLst>
              <a:ext uri="{FF2B5EF4-FFF2-40B4-BE49-F238E27FC236}">
                <a16:creationId xmlns:a16="http://schemas.microsoft.com/office/drawing/2014/main" id="{495A6B22-CED6-E55A-D949-2B0013BC9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159" y="2174108"/>
            <a:ext cx="57150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Rotating Frame - an overview | ScienceDirect Topics">
            <a:extLst>
              <a:ext uri="{FF2B5EF4-FFF2-40B4-BE49-F238E27FC236}">
                <a16:creationId xmlns:a16="http://schemas.microsoft.com/office/drawing/2014/main" id="{22782025-8093-0FA2-7F97-921379F6F4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932" y="2304131"/>
            <a:ext cx="7290521" cy="30737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8C700D-99FA-BE48-D386-D90E54CC955F}"/>
              </a:ext>
            </a:extLst>
          </p:cNvPr>
          <p:cNvSpPr txBox="1"/>
          <p:nvPr/>
        </p:nvSpPr>
        <p:spPr>
          <a:xfrm>
            <a:off x="3492229" y="5562501"/>
            <a:ext cx="1887633" cy="369332"/>
          </a:xfrm>
          <a:prstGeom prst="rect">
            <a:avLst/>
          </a:prstGeom>
          <a:noFill/>
        </p:spPr>
        <p:txBody>
          <a:bodyPr wrap="none" rtlCol="0">
            <a:spAutoFit/>
          </a:bodyPr>
          <a:lstStyle/>
          <a:p>
            <a:r>
              <a:rPr lang="en-US" dirty="0"/>
              <a:t>Laboratory frame</a:t>
            </a:r>
          </a:p>
        </p:txBody>
      </p:sp>
      <p:sp>
        <p:nvSpPr>
          <p:cNvPr id="7" name="TextBox 6">
            <a:extLst>
              <a:ext uri="{FF2B5EF4-FFF2-40B4-BE49-F238E27FC236}">
                <a16:creationId xmlns:a16="http://schemas.microsoft.com/office/drawing/2014/main" id="{ADC05252-F186-B650-272D-00DFB54B1DCC}"/>
              </a:ext>
            </a:extLst>
          </p:cNvPr>
          <p:cNvSpPr txBox="1"/>
          <p:nvPr/>
        </p:nvSpPr>
        <p:spPr>
          <a:xfrm>
            <a:off x="7333243" y="5562501"/>
            <a:ext cx="1643207" cy="369332"/>
          </a:xfrm>
          <a:prstGeom prst="rect">
            <a:avLst/>
          </a:prstGeom>
          <a:noFill/>
        </p:spPr>
        <p:txBody>
          <a:bodyPr wrap="none" rtlCol="0">
            <a:spAutoFit/>
          </a:bodyPr>
          <a:lstStyle/>
          <a:p>
            <a:r>
              <a:rPr lang="en-US" dirty="0"/>
              <a:t>Rotating frame</a:t>
            </a:r>
          </a:p>
        </p:txBody>
      </p:sp>
    </p:spTree>
    <p:extLst>
      <p:ext uri="{BB962C8B-B14F-4D97-AF65-F5344CB8AC3E}">
        <p14:creationId xmlns:p14="http://schemas.microsoft.com/office/powerpoint/2010/main" val="3503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animEffect transition="in" filter="fade">
                                      <p:cBhvr>
                                        <p:cTn id="7" dur="500"/>
                                        <p:tgtEl>
                                          <p:spTgt spid="225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0EF75-301A-A471-ABBC-A2F0BFAB70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EB2F1F-EC2C-8FDB-7C84-058D9D9B4DBD}"/>
              </a:ext>
            </a:extLst>
          </p:cNvPr>
          <p:cNvSpPr>
            <a:spLocks noGrp="1"/>
          </p:cNvSpPr>
          <p:nvPr>
            <p:ph type="title"/>
          </p:nvPr>
        </p:nvSpPr>
        <p:spPr/>
        <p:txBody>
          <a:bodyPr/>
          <a:lstStyle/>
          <a:p>
            <a:r>
              <a:rPr lang="en-US" dirty="0"/>
              <a:t>MR Physics</a:t>
            </a:r>
          </a:p>
        </p:txBody>
      </p:sp>
      <p:sp>
        <p:nvSpPr>
          <p:cNvPr id="13" name="Content Placeholder 2">
            <a:extLst>
              <a:ext uri="{FF2B5EF4-FFF2-40B4-BE49-F238E27FC236}">
                <a16:creationId xmlns:a16="http://schemas.microsoft.com/office/drawing/2014/main" id="{1DA6D478-0B85-208E-3525-7380F21554B5}"/>
              </a:ext>
            </a:extLst>
          </p:cNvPr>
          <p:cNvSpPr>
            <a:spLocks noGrp="1"/>
          </p:cNvSpPr>
          <p:nvPr>
            <p:ph idx="1"/>
          </p:nvPr>
        </p:nvSpPr>
        <p:spPr>
          <a:xfrm>
            <a:off x="838200" y="1825625"/>
            <a:ext cx="3753465" cy="4351338"/>
          </a:xfrm>
        </p:spPr>
        <p:txBody>
          <a:bodyPr/>
          <a:lstStyle/>
          <a:p>
            <a:r>
              <a:rPr lang="en-US" dirty="0"/>
              <a:t>Inversion and recovery</a:t>
            </a:r>
          </a:p>
        </p:txBody>
      </p:sp>
      <p:pic>
        <p:nvPicPr>
          <p:cNvPr id="22530" name="Picture 2">
            <a:extLst>
              <a:ext uri="{FF2B5EF4-FFF2-40B4-BE49-F238E27FC236}">
                <a16:creationId xmlns:a16="http://schemas.microsoft.com/office/drawing/2014/main" id="{9758EC7A-1A64-4682-B522-7CDE5E21E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088" y="2588226"/>
            <a:ext cx="6872010" cy="280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990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E9216-4200-ED67-0E2D-CB8FA77A8FE5}"/>
              </a:ext>
            </a:extLst>
          </p:cNvPr>
          <p:cNvSpPr>
            <a:spLocks noGrp="1"/>
          </p:cNvSpPr>
          <p:nvPr>
            <p:ph type="title"/>
          </p:nvPr>
        </p:nvSpPr>
        <p:spPr/>
        <p:txBody>
          <a:bodyPr/>
          <a:lstStyle/>
          <a:p>
            <a:r>
              <a:rPr lang="en-US" dirty="0"/>
              <a:t>Contrast Weighting</a:t>
            </a:r>
          </a:p>
        </p:txBody>
      </p:sp>
      <p:pic>
        <p:nvPicPr>
          <p:cNvPr id="25602" name="Picture 2">
            <a:extLst>
              <a:ext uri="{FF2B5EF4-FFF2-40B4-BE49-F238E27FC236}">
                <a16:creationId xmlns:a16="http://schemas.microsoft.com/office/drawing/2014/main" id="{83FC593C-8453-36A3-9C75-8ED4065D32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181" y="1690688"/>
            <a:ext cx="7191637" cy="4770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78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666C2-B748-E3FE-2D9F-310180207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FC6B71-95D1-4C76-A354-923385B67836}"/>
              </a:ext>
            </a:extLst>
          </p:cNvPr>
          <p:cNvSpPr>
            <a:spLocks noGrp="1"/>
          </p:cNvSpPr>
          <p:nvPr>
            <p:ph type="title"/>
          </p:nvPr>
        </p:nvSpPr>
        <p:spPr/>
        <p:txBody>
          <a:bodyPr/>
          <a:lstStyle/>
          <a:p>
            <a:r>
              <a:rPr lang="en-US" dirty="0"/>
              <a:t>Contrast Weighting</a:t>
            </a:r>
          </a:p>
        </p:txBody>
      </p:sp>
      <p:sp>
        <p:nvSpPr>
          <p:cNvPr id="13" name="Content Placeholder 2">
            <a:extLst>
              <a:ext uri="{FF2B5EF4-FFF2-40B4-BE49-F238E27FC236}">
                <a16:creationId xmlns:a16="http://schemas.microsoft.com/office/drawing/2014/main" id="{FDF83396-7AC6-B8FC-9A17-CA76889F5C02}"/>
              </a:ext>
            </a:extLst>
          </p:cNvPr>
          <p:cNvSpPr>
            <a:spLocks noGrp="1"/>
          </p:cNvSpPr>
          <p:nvPr>
            <p:ph idx="1"/>
          </p:nvPr>
        </p:nvSpPr>
        <p:spPr>
          <a:xfrm>
            <a:off x="838200" y="1825625"/>
            <a:ext cx="3753465" cy="4351338"/>
          </a:xfrm>
        </p:spPr>
        <p:txBody>
          <a:bodyPr/>
          <a:lstStyle/>
          <a:p>
            <a:r>
              <a:rPr lang="en-US" dirty="0"/>
              <a:t>Inversion and recovery</a:t>
            </a:r>
          </a:p>
        </p:txBody>
      </p:sp>
      <p:pic>
        <p:nvPicPr>
          <p:cNvPr id="3" name="Picture 2" descr="Magnetic Resonance Imaging">
            <a:extLst>
              <a:ext uri="{FF2B5EF4-FFF2-40B4-BE49-F238E27FC236}">
                <a16:creationId xmlns:a16="http://schemas.microsoft.com/office/drawing/2014/main" id="{4F4D0380-C7B9-1975-4253-5A14A4944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605972" y="2593468"/>
            <a:ext cx="3598361" cy="2698771"/>
          </a:xfrm>
          <a:prstGeom prst="rect">
            <a:avLst/>
          </a:prstGeom>
          <a:noFill/>
          <a:extLst>
            <a:ext uri="{909E8E84-426E-40DD-AFC4-6F175D3DCCD1}">
              <a14:hiddenFill xmlns:a14="http://schemas.microsoft.com/office/drawing/2010/main">
                <a:solidFill>
                  <a:srgbClr val="FFFFFF"/>
                </a:solidFill>
              </a14:hiddenFill>
            </a:ext>
          </a:extLst>
        </p:spPr>
      </p:pic>
      <p:sp>
        <p:nvSpPr>
          <p:cNvPr id="4" name="Arrow: Down 3">
            <a:extLst>
              <a:ext uri="{FF2B5EF4-FFF2-40B4-BE49-F238E27FC236}">
                <a16:creationId xmlns:a16="http://schemas.microsoft.com/office/drawing/2014/main" id="{400A8097-05E0-F0EA-9B90-02A6AFBD9EEB}"/>
              </a:ext>
            </a:extLst>
          </p:cNvPr>
          <p:cNvSpPr/>
          <p:nvPr/>
        </p:nvSpPr>
        <p:spPr>
          <a:xfrm flipV="1">
            <a:off x="3614058" y="2143669"/>
            <a:ext cx="649367" cy="3598361"/>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t>LONGITUDINAL</a:t>
            </a:r>
          </a:p>
        </p:txBody>
      </p:sp>
      <p:sp>
        <p:nvSpPr>
          <p:cNvPr id="5" name="Arrow: Down 4">
            <a:extLst>
              <a:ext uri="{FF2B5EF4-FFF2-40B4-BE49-F238E27FC236}">
                <a16:creationId xmlns:a16="http://schemas.microsoft.com/office/drawing/2014/main" id="{564BC0F5-0845-2DD7-9595-14DE620A8A5F}"/>
              </a:ext>
            </a:extLst>
          </p:cNvPr>
          <p:cNvSpPr/>
          <p:nvPr/>
        </p:nvSpPr>
        <p:spPr>
          <a:xfrm rot="5400000" flipV="1">
            <a:off x="5080466" y="4502898"/>
            <a:ext cx="649365" cy="2698765"/>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dirty="0"/>
              <a:t>TRANSVERSE</a:t>
            </a:r>
          </a:p>
        </p:txBody>
      </p:sp>
      <p:sp>
        <p:nvSpPr>
          <p:cNvPr id="6" name="Arrow: Down 5">
            <a:extLst>
              <a:ext uri="{FF2B5EF4-FFF2-40B4-BE49-F238E27FC236}">
                <a16:creationId xmlns:a16="http://schemas.microsoft.com/office/drawing/2014/main" id="{12A5EA33-501D-225E-5F5E-E0A568EA8E87}"/>
              </a:ext>
            </a:extLst>
          </p:cNvPr>
          <p:cNvSpPr/>
          <p:nvPr/>
        </p:nvSpPr>
        <p:spPr>
          <a:xfrm rot="16200000" flipV="1">
            <a:off x="8869346" y="2647029"/>
            <a:ext cx="883422" cy="2591640"/>
          </a:xfrm>
          <a:prstGeom prst="downArrow">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983CF9-35D4-B9F6-6624-3952F4F61D54}"/>
              </a:ext>
            </a:extLst>
          </p:cNvPr>
          <p:cNvSpPr txBox="1"/>
          <p:nvPr/>
        </p:nvSpPr>
        <p:spPr>
          <a:xfrm>
            <a:off x="1712437" y="3619682"/>
            <a:ext cx="2004989" cy="646331"/>
          </a:xfrm>
          <a:prstGeom prst="rect">
            <a:avLst/>
          </a:prstGeom>
          <a:noFill/>
        </p:spPr>
        <p:txBody>
          <a:bodyPr wrap="square" rtlCol="0">
            <a:spAutoFit/>
          </a:bodyPr>
          <a:lstStyle/>
          <a:p>
            <a:pPr algn="r"/>
            <a:r>
              <a:rPr lang="en-US" b="1" dirty="0"/>
              <a:t>T1</a:t>
            </a:r>
            <a:r>
              <a:rPr lang="en-US" dirty="0"/>
              <a:t> = longitudinal recovery rate</a:t>
            </a:r>
          </a:p>
        </p:txBody>
      </p:sp>
      <p:sp>
        <p:nvSpPr>
          <p:cNvPr id="8" name="TextBox 7">
            <a:extLst>
              <a:ext uri="{FF2B5EF4-FFF2-40B4-BE49-F238E27FC236}">
                <a16:creationId xmlns:a16="http://schemas.microsoft.com/office/drawing/2014/main" id="{ED20895D-DB41-C533-DF3C-7ADD02E129AA}"/>
              </a:ext>
            </a:extLst>
          </p:cNvPr>
          <p:cNvSpPr txBox="1"/>
          <p:nvPr/>
        </p:nvSpPr>
        <p:spPr>
          <a:xfrm>
            <a:off x="6658510" y="5527598"/>
            <a:ext cx="1883653" cy="646331"/>
          </a:xfrm>
          <a:prstGeom prst="rect">
            <a:avLst/>
          </a:prstGeom>
          <a:noFill/>
        </p:spPr>
        <p:txBody>
          <a:bodyPr wrap="square" rtlCol="0">
            <a:spAutoFit/>
          </a:bodyPr>
          <a:lstStyle/>
          <a:p>
            <a:pPr algn="r"/>
            <a:r>
              <a:rPr lang="en-US" b="1" dirty="0"/>
              <a:t>T2</a:t>
            </a:r>
            <a:r>
              <a:rPr lang="en-US" dirty="0"/>
              <a:t> = transverse decay rate</a:t>
            </a:r>
          </a:p>
        </p:txBody>
      </p:sp>
    </p:spTree>
    <p:extLst>
      <p:ext uri="{BB962C8B-B14F-4D97-AF65-F5344CB8AC3E}">
        <p14:creationId xmlns:p14="http://schemas.microsoft.com/office/powerpoint/2010/main" val="347650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1" nodeType="clickEffect">
                                  <p:stCondLst>
                                    <p:cond delay="0"/>
                                  </p:stCondLst>
                                  <p:childTnLst>
                                    <p:animRot by="5400000">
                                      <p:cBhvr>
                                        <p:cTn id="6" dur="2000" fill="hold"/>
                                        <p:tgtEl>
                                          <p:spTgt spid="6"/>
                                        </p:tgtEl>
                                        <p:attrNameLst>
                                          <p:attrName>r</p:attrName>
                                        </p:attrNameLst>
                                      </p:cBhvr>
                                    </p:animRot>
                                  </p:childTnLst>
                                </p:cTn>
                              </p:par>
                              <p:par>
                                <p:cTn id="7" presetID="22" presetClass="entr" presetSubtype="4"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down)">
                                      <p:cBhvr>
                                        <p:cTn id="9" dur="2000"/>
                                        <p:tgtEl>
                                          <p:spTgt spid="4"/>
                                        </p:tgtEl>
                                      </p:cBhvr>
                                    </p:animEffect>
                                  </p:childTnLst>
                                </p:cTn>
                              </p:par>
                              <p:par>
                                <p:cTn id="10" presetID="22" presetClass="exit" presetSubtype="2" fill="hold" grpId="0" nodeType="withEffect">
                                  <p:stCondLst>
                                    <p:cond delay="0"/>
                                  </p:stCondLst>
                                  <p:childTnLst>
                                    <p:animEffect transition="out" filter="wipe(right)">
                                      <p:cBhvr>
                                        <p:cTn id="11" dur="2000"/>
                                        <p:tgtEl>
                                          <p:spTgt spid="5"/>
                                        </p:tgtEl>
                                      </p:cBhvr>
                                    </p:animEffect>
                                    <p:set>
                                      <p:cBhvr>
                                        <p:cTn id="12"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CE0A68D-28EF-49D9-B84B-5DAB38714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8A4015-357C-88D6-F15E-93F72339819C}"/>
              </a:ext>
            </a:extLst>
          </p:cNvPr>
          <p:cNvSpPr>
            <a:spLocks noGrp="1"/>
          </p:cNvSpPr>
          <p:nvPr>
            <p:ph type="title"/>
          </p:nvPr>
        </p:nvSpPr>
        <p:spPr>
          <a:xfrm>
            <a:off x="1978713" y="4906298"/>
            <a:ext cx="3458782" cy="1223372"/>
          </a:xfrm>
        </p:spPr>
        <p:txBody>
          <a:bodyPr anchor="t">
            <a:normAutofit/>
          </a:bodyPr>
          <a:lstStyle/>
          <a:p>
            <a:pPr algn="ctr"/>
            <a:r>
              <a:rPr lang="en-US" sz="3200" b="1" dirty="0">
                <a:solidFill>
                  <a:schemeClr val="tx1">
                    <a:lumMod val="65000"/>
                    <a:lumOff val="35000"/>
                  </a:schemeClr>
                </a:solidFill>
              </a:rPr>
              <a:t>Rivanna</a:t>
            </a:r>
          </a:p>
        </p:txBody>
      </p:sp>
      <p:pic>
        <p:nvPicPr>
          <p:cNvPr id="1026" name="Picture 2" descr="HPC">
            <a:extLst>
              <a:ext uri="{FF2B5EF4-FFF2-40B4-BE49-F238E27FC236}">
                <a16:creationId xmlns:a16="http://schemas.microsoft.com/office/drawing/2014/main" id="{43C4E901-2D4B-2D35-C65D-C150580B0B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20209" y="1536871"/>
            <a:ext cx="4775791" cy="3140082"/>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1FA0C3DC-24DE-44E3-9D41-CAA5F3B20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16208" y="0"/>
            <a:ext cx="4775791"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48654C-3DA6-A6B7-6EB5-C2947A860F38}"/>
              </a:ext>
            </a:extLst>
          </p:cNvPr>
          <p:cNvSpPr>
            <a:spLocks noGrp="1"/>
          </p:cNvSpPr>
          <p:nvPr>
            <p:ph idx="1"/>
          </p:nvPr>
        </p:nvSpPr>
        <p:spPr>
          <a:xfrm>
            <a:off x="8023907" y="818707"/>
            <a:ext cx="3560391" cy="5310963"/>
          </a:xfrm>
        </p:spPr>
        <p:txBody>
          <a:bodyPr anchor="ctr">
            <a:normAutofit/>
          </a:bodyPr>
          <a:lstStyle/>
          <a:p>
            <a:r>
              <a:rPr lang="en-US" dirty="0">
                <a:solidFill>
                  <a:srgbClr val="595959"/>
                </a:solidFill>
              </a:rPr>
              <a:t>High-Performance Computing @UVA</a:t>
            </a:r>
          </a:p>
          <a:p>
            <a:r>
              <a:rPr lang="en-US" dirty="0">
                <a:solidFill>
                  <a:srgbClr val="595959"/>
                </a:solidFill>
                <a:hlinkClick r:id="rId3"/>
              </a:rPr>
              <a:t>www.rc.virginia.edu</a:t>
            </a:r>
            <a:endParaRPr lang="en-US" dirty="0">
              <a:solidFill>
                <a:srgbClr val="595959"/>
              </a:solidFill>
            </a:endParaRPr>
          </a:p>
          <a:p>
            <a:r>
              <a:rPr lang="en-US" dirty="0">
                <a:solidFill>
                  <a:srgbClr val="595959"/>
                </a:solidFill>
              </a:rPr>
              <a:t>Outsourcing computations to remote servers</a:t>
            </a:r>
          </a:p>
          <a:p>
            <a:r>
              <a:rPr lang="en-US" dirty="0">
                <a:solidFill>
                  <a:srgbClr val="595959"/>
                </a:solidFill>
              </a:rPr>
              <a:t>Everyone has been added to </a:t>
            </a:r>
            <a:r>
              <a:rPr lang="en-US" b="1" dirty="0" err="1">
                <a:solidFill>
                  <a:srgbClr val="595959"/>
                </a:solidFill>
              </a:rPr>
              <a:t>morrislab</a:t>
            </a:r>
            <a:r>
              <a:rPr lang="en-US" dirty="0">
                <a:solidFill>
                  <a:srgbClr val="595959"/>
                </a:solidFill>
              </a:rPr>
              <a:t>!</a:t>
            </a:r>
          </a:p>
        </p:txBody>
      </p:sp>
    </p:spTree>
    <p:extLst>
      <p:ext uri="{BB962C8B-B14F-4D97-AF65-F5344CB8AC3E}">
        <p14:creationId xmlns:p14="http://schemas.microsoft.com/office/powerpoint/2010/main" val="315767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0"/>
          <p:cNvSpPr txBox="1">
            <a:spLocks noGrp="1"/>
          </p:cNvSpPr>
          <p:nvPr>
            <p:ph type="title"/>
          </p:nvPr>
        </p:nvSpPr>
        <p:spPr>
          <a:xfrm>
            <a:off x="415600" y="593367"/>
            <a:ext cx="11360800" cy="763600"/>
          </a:xfrm>
          <a:prstGeom prst="rect">
            <a:avLst/>
          </a:prstGeom>
          <a:solidFill>
            <a:srgbClr val="B6D7A8"/>
          </a:solidFill>
          <a:ln>
            <a:noFill/>
          </a:ln>
        </p:spPr>
        <p:txBody>
          <a:bodyPr spcFirstLastPara="1" vert="horz" wrap="square" lIns="121900" tIns="121900" rIns="121900" bIns="121900" rtlCol="0" anchor="t" anchorCtr="0">
            <a:noAutofit/>
          </a:bodyPr>
          <a:lstStyle/>
          <a:p>
            <a:r>
              <a:rPr lang="en" dirty="0"/>
              <a:t>Structural MRI</a:t>
            </a:r>
            <a:endParaRPr dirty="0"/>
          </a:p>
        </p:txBody>
      </p:sp>
      <p:sp>
        <p:nvSpPr>
          <p:cNvPr id="231" name="Google Shape;231;p20"/>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Autofit/>
          </a:bodyPr>
          <a:lstStyle/>
          <a:p>
            <a:pPr marL="0" indent="0">
              <a:spcAft>
                <a:spcPts val="1600"/>
              </a:spcAft>
              <a:buNone/>
            </a:pPr>
            <a:r>
              <a:rPr lang="en"/>
              <a:t>T1-weighted</a:t>
            </a:r>
            <a:endParaRPr/>
          </a:p>
        </p:txBody>
      </p:sp>
      <p:pic>
        <p:nvPicPr>
          <p:cNvPr id="232" name="Google Shape;232;p20"/>
          <p:cNvPicPr preferRelativeResize="0"/>
          <p:nvPr/>
        </p:nvPicPr>
        <p:blipFill rotWithShape="1">
          <a:blip r:embed="rId3">
            <a:alphaModFix/>
          </a:blip>
          <a:srcRect/>
          <a:stretch/>
        </p:blipFill>
        <p:spPr>
          <a:xfrm>
            <a:off x="5259467" y="2264702"/>
            <a:ext cx="3032160" cy="3922033"/>
          </a:xfrm>
          <a:prstGeom prst="rect">
            <a:avLst/>
          </a:prstGeom>
          <a:noFill/>
          <a:ln>
            <a:noFill/>
          </a:ln>
        </p:spPr>
      </p:pic>
      <p:pic>
        <p:nvPicPr>
          <p:cNvPr id="233" name="Google Shape;233;p20"/>
          <p:cNvPicPr preferRelativeResize="0"/>
          <p:nvPr/>
        </p:nvPicPr>
        <p:blipFill rotWithShape="1">
          <a:blip r:embed="rId4">
            <a:alphaModFix/>
          </a:blip>
          <a:srcRect/>
          <a:stretch/>
        </p:blipFill>
        <p:spPr>
          <a:xfrm>
            <a:off x="8645817" y="2264700"/>
            <a:ext cx="2997883" cy="3922032"/>
          </a:xfrm>
          <a:prstGeom prst="rect">
            <a:avLst/>
          </a:prstGeom>
          <a:noFill/>
          <a:ln>
            <a:noFill/>
          </a:ln>
        </p:spPr>
      </p:pic>
      <p:pic>
        <p:nvPicPr>
          <p:cNvPr id="234" name="Google Shape;234;p20"/>
          <p:cNvPicPr preferRelativeResize="0"/>
          <p:nvPr/>
        </p:nvPicPr>
        <p:blipFill rotWithShape="1">
          <a:blip r:embed="rId5">
            <a:alphaModFix/>
          </a:blip>
          <a:srcRect r="50000"/>
          <a:stretch/>
        </p:blipFill>
        <p:spPr>
          <a:xfrm>
            <a:off x="587101" y="2404841"/>
            <a:ext cx="4454399" cy="3641727"/>
          </a:xfrm>
          <a:prstGeom prst="rect">
            <a:avLst/>
          </a:prstGeom>
          <a:noFill/>
          <a:ln>
            <a:noFill/>
          </a:ln>
        </p:spPr>
      </p:pic>
      <p:cxnSp>
        <p:nvCxnSpPr>
          <p:cNvPr id="235" name="Google Shape;235;p20"/>
          <p:cNvCxnSpPr/>
          <p:nvPr/>
        </p:nvCxnSpPr>
        <p:spPr>
          <a:xfrm flipH="1">
            <a:off x="1684667" y="2842833"/>
            <a:ext cx="38000" cy="2635600"/>
          </a:xfrm>
          <a:prstGeom prst="straightConnector1">
            <a:avLst/>
          </a:prstGeom>
          <a:noFill/>
          <a:ln w="38100" cap="flat" cmpd="sng">
            <a:solidFill>
              <a:schemeClr val="dk2"/>
            </a:solidFill>
            <a:prstDash val="dash"/>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10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2"/>
          <p:cNvSpPr txBox="1">
            <a:spLocks noGrp="1"/>
          </p:cNvSpPr>
          <p:nvPr>
            <p:ph type="title"/>
          </p:nvPr>
        </p:nvSpPr>
        <p:spPr>
          <a:xfrm>
            <a:off x="415600" y="593367"/>
            <a:ext cx="11360800" cy="763600"/>
          </a:xfrm>
          <a:prstGeom prst="rect">
            <a:avLst/>
          </a:prstGeom>
          <a:solidFill>
            <a:srgbClr val="B6D7A8"/>
          </a:solidFill>
          <a:ln>
            <a:noFill/>
          </a:ln>
        </p:spPr>
        <p:txBody>
          <a:bodyPr spcFirstLastPara="1" vert="horz" wrap="square" lIns="121900" tIns="121900" rIns="121900" bIns="121900" rtlCol="0" anchor="t" anchorCtr="0">
            <a:noAutofit/>
          </a:bodyPr>
          <a:lstStyle/>
          <a:p>
            <a:r>
              <a:rPr lang="en"/>
              <a:t>Structural MRI</a:t>
            </a:r>
            <a:endParaRPr/>
          </a:p>
        </p:txBody>
      </p:sp>
      <p:sp>
        <p:nvSpPr>
          <p:cNvPr id="251" name="Google Shape;251;p22"/>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Autofit/>
          </a:bodyPr>
          <a:lstStyle/>
          <a:p>
            <a:pPr marL="0" indent="0">
              <a:buNone/>
            </a:pPr>
            <a:r>
              <a:rPr lang="en"/>
              <a:t>Image generation (finally)</a:t>
            </a:r>
            <a:endParaRPr/>
          </a:p>
          <a:p>
            <a:pPr>
              <a:spcBef>
                <a:spcPts val="1600"/>
              </a:spcBef>
              <a:buChar char="-"/>
            </a:pPr>
            <a:r>
              <a:rPr lang="en"/>
              <a:t>Gradients are the key!</a:t>
            </a:r>
            <a:endParaRPr/>
          </a:p>
          <a:p>
            <a:pPr indent="0">
              <a:spcBef>
                <a:spcPts val="1600"/>
              </a:spcBef>
              <a:spcAft>
                <a:spcPts val="1600"/>
              </a:spcAft>
              <a:buNone/>
            </a:pPr>
            <a:endParaRPr/>
          </a:p>
        </p:txBody>
      </p:sp>
      <p:pic>
        <p:nvPicPr>
          <p:cNvPr id="252" name="Google Shape;252;p22"/>
          <p:cNvPicPr preferRelativeResize="0"/>
          <p:nvPr/>
        </p:nvPicPr>
        <p:blipFill rotWithShape="1">
          <a:blip r:embed="rId3">
            <a:alphaModFix/>
          </a:blip>
          <a:srcRect/>
          <a:stretch/>
        </p:blipFill>
        <p:spPr>
          <a:xfrm>
            <a:off x="6132166" y="1896100"/>
            <a:ext cx="4421633" cy="4444733"/>
          </a:xfrm>
          <a:prstGeom prst="rect">
            <a:avLst/>
          </a:prstGeom>
          <a:noFill/>
          <a:ln>
            <a:noFill/>
          </a:ln>
        </p:spPr>
      </p:pic>
      <p:sp>
        <p:nvSpPr>
          <p:cNvPr id="253" name="Google Shape;253;p22"/>
          <p:cNvSpPr txBox="1"/>
          <p:nvPr/>
        </p:nvSpPr>
        <p:spPr>
          <a:xfrm>
            <a:off x="6886633" y="6271500"/>
            <a:ext cx="5448400" cy="635600"/>
          </a:xfrm>
          <a:prstGeom prst="rect">
            <a:avLst/>
          </a:prstGeom>
          <a:noFill/>
          <a:ln>
            <a:noFill/>
          </a:ln>
        </p:spPr>
        <p:txBody>
          <a:bodyPr spcFirstLastPara="1" wrap="square" lIns="121900" tIns="121900" rIns="121900" bIns="121900" anchor="t" anchorCtr="0">
            <a:noAutofit/>
          </a:bodyPr>
          <a:lstStyle/>
          <a:p>
            <a:pPr>
              <a:buClr>
                <a:srgbClr val="000000"/>
              </a:buClr>
              <a:buSzPts val="1800"/>
            </a:pPr>
            <a:r>
              <a:rPr lang="en" sz="2400">
                <a:solidFill>
                  <a:schemeClr val="dk2"/>
                </a:solidFill>
                <a:latin typeface="Verdana"/>
                <a:ea typeface="Verdana"/>
                <a:cs typeface="Verdana"/>
                <a:sym typeface="Verdana"/>
              </a:rPr>
              <a:t>Slower precession</a:t>
            </a:r>
            <a:endParaRPr sz="2400">
              <a:solidFill>
                <a:schemeClr val="dk2"/>
              </a:solidFill>
              <a:latin typeface="Verdana"/>
              <a:ea typeface="Verdana"/>
              <a:cs typeface="Verdana"/>
              <a:sym typeface="Verdana"/>
            </a:endParaRPr>
          </a:p>
        </p:txBody>
      </p:sp>
      <p:sp>
        <p:nvSpPr>
          <p:cNvPr id="254" name="Google Shape;254;p22"/>
          <p:cNvSpPr txBox="1"/>
          <p:nvPr/>
        </p:nvSpPr>
        <p:spPr>
          <a:xfrm>
            <a:off x="6716033" y="1356967"/>
            <a:ext cx="5448400" cy="635600"/>
          </a:xfrm>
          <a:prstGeom prst="rect">
            <a:avLst/>
          </a:prstGeom>
          <a:noFill/>
          <a:ln>
            <a:noFill/>
          </a:ln>
        </p:spPr>
        <p:txBody>
          <a:bodyPr spcFirstLastPara="1" wrap="square" lIns="121900" tIns="121900" rIns="121900" bIns="121900" anchor="t" anchorCtr="0">
            <a:noAutofit/>
          </a:bodyPr>
          <a:lstStyle/>
          <a:p>
            <a:pPr>
              <a:buClr>
                <a:srgbClr val="000000"/>
              </a:buClr>
              <a:buSzPts val="1800"/>
            </a:pPr>
            <a:r>
              <a:rPr lang="en" sz="2400" dirty="0">
                <a:solidFill>
                  <a:schemeClr val="dk2"/>
                </a:solidFill>
                <a:latin typeface="Verdana"/>
                <a:ea typeface="Verdana"/>
                <a:cs typeface="Verdana"/>
                <a:sym typeface="Verdana"/>
              </a:rPr>
              <a:t>Faster precession</a:t>
            </a:r>
            <a:endParaRPr sz="2400" dirty="0">
              <a:solidFill>
                <a:schemeClr val="dk2"/>
              </a:solidFill>
              <a:latin typeface="Verdana"/>
              <a:ea typeface="Verdana"/>
              <a:cs typeface="Verdana"/>
              <a:sym typeface="Verdana"/>
            </a:endParaRPr>
          </a:p>
        </p:txBody>
      </p:sp>
      <p:pic>
        <p:nvPicPr>
          <p:cNvPr id="255" name="Google Shape;255;p22"/>
          <p:cNvPicPr preferRelativeResize="0"/>
          <p:nvPr/>
        </p:nvPicPr>
        <p:blipFill rotWithShape="1">
          <a:blip r:embed="rId4">
            <a:alphaModFix/>
          </a:blip>
          <a:srcRect l="53005"/>
          <a:stretch/>
        </p:blipFill>
        <p:spPr>
          <a:xfrm>
            <a:off x="983439" y="3054700"/>
            <a:ext cx="3492133" cy="3216800"/>
          </a:xfrm>
          <a:prstGeom prst="rect">
            <a:avLst/>
          </a:prstGeom>
          <a:noFill/>
          <a:ln>
            <a:noFill/>
          </a:ln>
        </p:spPr>
      </p:pic>
      <p:grpSp>
        <p:nvGrpSpPr>
          <p:cNvPr id="256" name="Google Shape;256;p22"/>
          <p:cNvGrpSpPr/>
          <p:nvPr/>
        </p:nvGrpSpPr>
        <p:grpSpPr>
          <a:xfrm>
            <a:off x="5001933" y="1777667"/>
            <a:ext cx="4289200" cy="4681600"/>
            <a:chOff x="3751450" y="1333250"/>
            <a:chExt cx="3216900" cy="3511200"/>
          </a:xfrm>
        </p:grpSpPr>
        <p:sp>
          <p:nvSpPr>
            <p:cNvPr id="257" name="Google Shape;257;p22"/>
            <p:cNvSpPr/>
            <p:nvPr/>
          </p:nvSpPr>
          <p:spPr>
            <a:xfrm rot="-5400000">
              <a:off x="2371900" y="2918600"/>
              <a:ext cx="3511200" cy="34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Verdana"/>
                <a:ea typeface="Verdana"/>
                <a:cs typeface="Verdana"/>
                <a:sym typeface="Verdana"/>
              </a:endParaRPr>
            </a:p>
          </p:txBody>
        </p:sp>
        <p:sp>
          <p:nvSpPr>
            <p:cNvPr id="258" name="Google Shape;258;p22"/>
            <p:cNvSpPr txBox="1"/>
            <p:nvPr/>
          </p:nvSpPr>
          <p:spPr>
            <a:xfrm>
              <a:off x="3751450" y="2715825"/>
              <a:ext cx="3216900" cy="375300"/>
            </a:xfrm>
            <a:prstGeom prst="rect">
              <a:avLst/>
            </a:prstGeom>
            <a:noFill/>
            <a:ln>
              <a:noFill/>
            </a:ln>
          </p:spPr>
          <p:txBody>
            <a:bodyPr spcFirstLastPara="1" wrap="square" lIns="121900" tIns="121900" rIns="121900" bIns="121900" anchor="t" anchorCtr="0">
              <a:noAutofit/>
            </a:bodyPr>
            <a:lstStyle/>
            <a:p>
              <a:pPr>
                <a:buClr>
                  <a:srgbClr val="000000"/>
                </a:buClr>
                <a:buSzPts val="1800"/>
              </a:pPr>
              <a:r>
                <a:rPr lang="en" sz="2400">
                  <a:solidFill>
                    <a:schemeClr val="dk2"/>
                  </a:solidFill>
                  <a:latin typeface="Verdana"/>
                  <a:ea typeface="Verdana"/>
                  <a:cs typeface="Verdana"/>
                  <a:sym typeface="Verdana"/>
                </a:rPr>
                <a:t>z</a:t>
              </a:r>
              <a:endParaRPr sz="2400">
                <a:solidFill>
                  <a:schemeClr val="dk2"/>
                </a:solidFill>
                <a:latin typeface="Verdana"/>
                <a:ea typeface="Verdana"/>
                <a:cs typeface="Verdana"/>
                <a:sym typeface="Verdan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4"/>
                                        </p:tgtEl>
                                        <p:attrNameLst>
                                          <p:attrName>style.visibility</p:attrName>
                                        </p:attrNameLst>
                                      </p:cBhvr>
                                      <p:to>
                                        <p:strVal val="visible"/>
                                      </p:to>
                                    </p:set>
                                    <p:animEffect transition="in" filter="fade">
                                      <p:cBhvr>
                                        <p:cTn id="25" dur="1000"/>
                                        <p:tgtEl>
                                          <p:spTgt spid="254"/>
                                        </p:tgtEl>
                                      </p:cBhvr>
                                    </p:animEffect>
                                  </p:childTnLst>
                                </p:cTn>
                              </p:par>
                              <p:par>
                                <p:cTn id="26" presetID="10" presetClass="entr" presetSubtype="0" fill="hold" nodeType="withEffect">
                                  <p:stCondLst>
                                    <p:cond delay="0"/>
                                  </p:stCondLst>
                                  <p:childTnLst>
                                    <p:set>
                                      <p:cBhvr>
                                        <p:cTn id="27" dur="1" fill="hold">
                                          <p:stCondLst>
                                            <p:cond delay="0"/>
                                          </p:stCondLst>
                                        </p:cTn>
                                        <p:tgtEl>
                                          <p:spTgt spid="253"/>
                                        </p:tgtEl>
                                        <p:attrNameLst>
                                          <p:attrName>style.visibility</p:attrName>
                                        </p:attrNameLst>
                                      </p:cBhvr>
                                      <p:to>
                                        <p:strVal val="visible"/>
                                      </p:to>
                                    </p:set>
                                    <p:animEffect transition="in" filter="fade">
                                      <p:cBhvr>
                                        <p:cTn id="28" dur="10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041DB-9F75-48E7-B27B-6B2CC5B8E106}"/>
              </a:ext>
            </a:extLst>
          </p:cNvPr>
          <p:cNvSpPr>
            <a:spLocks noGrp="1"/>
          </p:cNvSpPr>
          <p:nvPr>
            <p:ph type="title"/>
          </p:nvPr>
        </p:nvSpPr>
        <p:spPr/>
        <p:txBody>
          <a:bodyPr/>
          <a:lstStyle/>
          <a:p>
            <a:r>
              <a:rPr lang="en-US" dirty="0"/>
              <a:t>YouTube</a:t>
            </a:r>
          </a:p>
        </p:txBody>
      </p:sp>
      <p:pic>
        <p:nvPicPr>
          <p:cNvPr id="4" name="Online Media 3" title="How MRI Works - Part 4 - The Gradient Recalled Echo (GRE)">
            <a:hlinkClick r:id="" action="ppaction://media"/>
            <a:extLst>
              <a:ext uri="{FF2B5EF4-FFF2-40B4-BE49-F238E27FC236}">
                <a16:creationId xmlns:a16="http://schemas.microsoft.com/office/drawing/2014/main" id="{B58ECEEB-5E3F-1BFF-E03F-FC82D8E79A70}"/>
              </a:ext>
            </a:extLst>
          </p:cNvPr>
          <p:cNvPicPr>
            <a:picLocks noRot="1" noChangeAspect="1"/>
          </p:cNvPicPr>
          <p:nvPr>
            <a:videoFile r:link="rId1"/>
          </p:nvPr>
        </p:nvPicPr>
        <p:blipFill>
          <a:blip r:embed="rId3"/>
          <a:stretch>
            <a:fillRect/>
          </a:stretch>
        </p:blipFill>
        <p:spPr>
          <a:xfrm>
            <a:off x="1918241" y="1679933"/>
            <a:ext cx="8355517" cy="4720867"/>
          </a:xfrm>
          <a:prstGeom prst="rect">
            <a:avLst/>
          </a:prstGeom>
        </p:spPr>
      </p:pic>
    </p:spTree>
    <p:extLst>
      <p:ext uri="{BB962C8B-B14F-4D97-AF65-F5344CB8AC3E}">
        <p14:creationId xmlns:p14="http://schemas.microsoft.com/office/powerpoint/2010/main" val="381156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415600" y="593367"/>
            <a:ext cx="11360800" cy="763600"/>
          </a:xfrm>
          <a:prstGeom prst="rect">
            <a:avLst/>
          </a:prstGeom>
          <a:solidFill>
            <a:srgbClr val="B6D7A8"/>
          </a:solidFill>
          <a:ln>
            <a:noFill/>
          </a:ln>
        </p:spPr>
        <p:txBody>
          <a:bodyPr spcFirstLastPara="1" vert="horz" wrap="square" lIns="121900" tIns="121900" rIns="121900" bIns="121900" rtlCol="0" anchor="t" anchorCtr="0">
            <a:noAutofit/>
          </a:bodyPr>
          <a:lstStyle/>
          <a:p>
            <a:r>
              <a:rPr lang="en"/>
              <a:t>Structural MRI</a:t>
            </a:r>
            <a:endParaRPr/>
          </a:p>
        </p:txBody>
      </p:sp>
      <p:sp>
        <p:nvSpPr>
          <p:cNvPr id="264" name="Google Shape;264;p23"/>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Autofit/>
          </a:bodyPr>
          <a:lstStyle/>
          <a:p>
            <a:pPr marL="0" indent="0">
              <a:buNone/>
            </a:pPr>
            <a:r>
              <a:rPr lang="en"/>
              <a:t>Image generation (finally)</a:t>
            </a:r>
            <a:endParaRPr/>
          </a:p>
          <a:p>
            <a:pPr>
              <a:spcBef>
                <a:spcPts val="1600"/>
              </a:spcBef>
              <a:buChar char="-"/>
            </a:pPr>
            <a:r>
              <a:rPr lang="en"/>
              <a:t>Complex signal decomposition: Fourier transform</a:t>
            </a:r>
            <a:endParaRPr/>
          </a:p>
        </p:txBody>
      </p:sp>
      <p:pic>
        <p:nvPicPr>
          <p:cNvPr id="265" name="Google Shape;265;p23"/>
          <p:cNvPicPr preferRelativeResize="0"/>
          <p:nvPr/>
        </p:nvPicPr>
        <p:blipFill rotWithShape="1">
          <a:blip r:embed="rId3">
            <a:alphaModFix/>
          </a:blip>
          <a:srcRect/>
          <a:stretch/>
        </p:blipFill>
        <p:spPr>
          <a:xfrm>
            <a:off x="1234000" y="3162467"/>
            <a:ext cx="10160000" cy="2997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3E1CC-4C0F-335B-8377-1AEB62A0ABD0}"/>
              </a:ext>
            </a:extLst>
          </p:cNvPr>
          <p:cNvSpPr>
            <a:spLocks noGrp="1"/>
          </p:cNvSpPr>
          <p:nvPr>
            <p:ph type="title"/>
          </p:nvPr>
        </p:nvSpPr>
        <p:spPr/>
        <p:txBody>
          <a:bodyPr/>
          <a:lstStyle/>
          <a:p>
            <a:r>
              <a:rPr lang="en-US" b="1" dirty="0"/>
              <a:t>K Space</a:t>
            </a:r>
          </a:p>
        </p:txBody>
      </p:sp>
      <p:pic>
        <p:nvPicPr>
          <p:cNvPr id="24578" name="Picture 2" descr="K-space - Radiology Cafe">
            <a:extLst>
              <a:ext uri="{FF2B5EF4-FFF2-40B4-BE49-F238E27FC236}">
                <a16:creationId xmlns:a16="http://schemas.microsoft.com/office/drawing/2014/main" id="{1192E528-9EB6-03C2-C654-40E60A17C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525" y="1690688"/>
            <a:ext cx="7806950" cy="432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08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B0D32-3A85-C923-DEA0-F8C6C867CD28}"/>
              </a:ext>
            </a:extLst>
          </p:cNvPr>
          <p:cNvSpPr>
            <a:spLocks noGrp="1"/>
          </p:cNvSpPr>
          <p:nvPr>
            <p:ph type="title"/>
          </p:nvPr>
        </p:nvSpPr>
        <p:spPr/>
        <p:txBody>
          <a:bodyPr/>
          <a:lstStyle/>
          <a:p>
            <a:r>
              <a:rPr lang="en-US" dirty="0"/>
              <a:t>K Space</a:t>
            </a:r>
          </a:p>
        </p:txBody>
      </p:sp>
      <p:pic>
        <p:nvPicPr>
          <p:cNvPr id="4" name="Online Media 3" title="How MRI Works - Part 4 - The Gradient Recalled Echo (GRE)">
            <a:hlinkClick r:id="" action="ppaction://media"/>
            <a:extLst>
              <a:ext uri="{FF2B5EF4-FFF2-40B4-BE49-F238E27FC236}">
                <a16:creationId xmlns:a16="http://schemas.microsoft.com/office/drawing/2014/main" id="{F8D0AECF-518D-A81C-0D05-7114E8052CC1}"/>
              </a:ext>
            </a:extLst>
          </p:cNvPr>
          <p:cNvPicPr>
            <a:picLocks noRot="1" noChangeAspect="1"/>
          </p:cNvPicPr>
          <p:nvPr>
            <a:videoFile r:link="rId1"/>
          </p:nvPr>
        </p:nvPicPr>
        <p:blipFill>
          <a:blip r:embed="rId3"/>
          <a:stretch>
            <a:fillRect/>
          </a:stretch>
        </p:blipFill>
        <p:spPr>
          <a:xfrm>
            <a:off x="1803400" y="1642237"/>
            <a:ext cx="8585200" cy="4850638"/>
          </a:xfrm>
          <a:prstGeom prst="rect">
            <a:avLst/>
          </a:prstGeom>
        </p:spPr>
      </p:pic>
    </p:spTree>
    <p:extLst>
      <p:ext uri="{BB962C8B-B14F-4D97-AF65-F5344CB8AC3E}">
        <p14:creationId xmlns:p14="http://schemas.microsoft.com/office/powerpoint/2010/main" val="262178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4"/>
          <p:cNvSpPr txBox="1">
            <a:spLocks noGrp="1"/>
          </p:cNvSpPr>
          <p:nvPr>
            <p:ph type="title"/>
          </p:nvPr>
        </p:nvSpPr>
        <p:spPr>
          <a:xfrm>
            <a:off x="415600" y="593367"/>
            <a:ext cx="11360800" cy="763600"/>
          </a:xfrm>
          <a:prstGeom prst="rect">
            <a:avLst/>
          </a:prstGeom>
          <a:solidFill>
            <a:srgbClr val="EA9999"/>
          </a:solidFill>
          <a:ln>
            <a:noFill/>
          </a:ln>
        </p:spPr>
        <p:txBody>
          <a:bodyPr spcFirstLastPara="1" vert="horz" wrap="square" lIns="121900" tIns="121900" rIns="121900" bIns="121900" rtlCol="0" anchor="t" anchorCtr="0">
            <a:noAutofit/>
          </a:bodyPr>
          <a:lstStyle/>
          <a:p>
            <a:r>
              <a:rPr lang="en"/>
              <a:t>BOLD fMRI</a:t>
            </a:r>
            <a:endParaRPr/>
          </a:p>
        </p:txBody>
      </p:sp>
      <p:sp>
        <p:nvSpPr>
          <p:cNvPr id="271" name="Google Shape;271;p24"/>
          <p:cNvSpPr txBox="1">
            <a:spLocks noGrp="1"/>
          </p:cNvSpPr>
          <p:nvPr>
            <p:ph type="body" idx="1"/>
          </p:nvPr>
        </p:nvSpPr>
        <p:spPr>
          <a:xfrm>
            <a:off x="415600" y="1536633"/>
            <a:ext cx="11031200" cy="4555200"/>
          </a:xfrm>
          <a:prstGeom prst="rect">
            <a:avLst/>
          </a:prstGeom>
          <a:noFill/>
          <a:ln>
            <a:noFill/>
          </a:ln>
        </p:spPr>
        <p:txBody>
          <a:bodyPr spcFirstLastPara="1" vert="horz" wrap="square" lIns="121900" tIns="121900" rIns="121900" bIns="121900" rtlCol="0" anchor="t" anchorCtr="0">
            <a:noAutofit/>
          </a:bodyPr>
          <a:lstStyle/>
          <a:p>
            <a:pPr marL="0" indent="0">
              <a:buNone/>
            </a:pPr>
            <a:r>
              <a:rPr lang="en" sz="2400" dirty="0"/>
              <a:t>The BOLD effect</a:t>
            </a:r>
            <a:endParaRPr sz="2400" dirty="0"/>
          </a:p>
          <a:p>
            <a:pPr>
              <a:spcBef>
                <a:spcPts val="1600"/>
              </a:spcBef>
              <a:buChar char="-"/>
            </a:pPr>
            <a:r>
              <a:rPr lang="en" sz="2400" dirty="0"/>
              <a:t>Neurons need O</a:t>
            </a:r>
            <a:r>
              <a:rPr lang="en" sz="2400" baseline="-25000" dirty="0"/>
              <a:t>2</a:t>
            </a:r>
            <a:r>
              <a:rPr lang="en" sz="2400" dirty="0"/>
              <a:t> for aerobic metabolism (main source of ATP)</a:t>
            </a:r>
            <a:endParaRPr sz="2400" dirty="0"/>
          </a:p>
          <a:p>
            <a:pPr>
              <a:spcBef>
                <a:spcPts val="1333"/>
              </a:spcBef>
              <a:buChar char="-"/>
            </a:pPr>
            <a:r>
              <a:rPr lang="en" sz="2400" dirty="0"/>
              <a:t>When action potential occurs, calcium signalling leads to downstream </a:t>
            </a:r>
            <a:r>
              <a:rPr lang="en" sz="2400" b="1" dirty="0"/>
              <a:t>hemodylation</a:t>
            </a:r>
            <a:r>
              <a:rPr lang="en" sz="2400" dirty="0"/>
              <a:t>, causing an </a:t>
            </a:r>
            <a:r>
              <a:rPr lang="en" sz="2400" i="1" dirty="0"/>
              <a:t>influx of diamagnetic hemoglobin (Hb)</a:t>
            </a:r>
            <a:endParaRPr sz="24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5"/>
          <p:cNvSpPr txBox="1">
            <a:spLocks noGrp="1"/>
          </p:cNvSpPr>
          <p:nvPr>
            <p:ph type="title"/>
          </p:nvPr>
        </p:nvSpPr>
        <p:spPr>
          <a:xfrm>
            <a:off x="415600" y="593367"/>
            <a:ext cx="11360800" cy="763600"/>
          </a:xfrm>
          <a:prstGeom prst="rect">
            <a:avLst/>
          </a:prstGeom>
          <a:solidFill>
            <a:srgbClr val="EA9999"/>
          </a:solidFill>
          <a:ln>
            <a:noFill/>
          </a:ln>
        </p:spPr>
        <p:txBody>
          <a:bodyPr spcFirstLastPara="1" vert="horz" wrap="square" lIns="121900" tIns="121900" rIns="121900" bIns="121900" rtlCol="0" anchor="t" anchorCtr="0">
            <a:noAutofit/>
          </a:bodyPr>
          <a:lstStyle/>
          <a:p>
            <a:r>
              <a:rPr lang="en"/>
              <a:t>BOLD fMRI</a:t>
            </a:r>
            <a:endParaRPr/>
          </a:p>
        </p:txBody>
      </p:sp>
      <p:sp>
        <p:nvSpPr>
          <p:cNvPr id="278" name="Google Shape;278;p25"/>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Autofit/>
          </a:bodyPr>
          <a:lstStyle/>
          <a:p>
            <a:pPr marL="0" indent="0">
              <a:spcAft>
                <a:spcPts val="1600"/>
              </a:spcAft>
              <a:buNone/>
            </a:pPr>
            <a:r>
              <a:rPr lang="en" dirty="0"/>
              <a:t>Hb</a:t>
            </a:r>
            <a:endParaRPr dirty="0"/>
          </a:p>
        </p:txBody>
      </p:sp>
      <p:pic>
        <p:nvPicPr>
          <p:cNvPr id="279" name="Google Shape;279;p25"/>
          <p:cNvPicPr preferRelativeResize="0"/>
          <p:nvPr/>
        </p:nvPicPr>
        <p:blipFill rotWithShape="1">
          <a:blip r:embed="rId3">
            <a:alphaModFix/>
          </a:blip>
          <a:srcRect/>
          <a:stretch/>
        </p:blipFill>
        <p:spPr>
          <a:xfrm>
            <a:off x="595704" y="2202601"/>
            <a:ext cx="7164200" cy="4338233"/>
          </a:xfrm>
          <a:prstGeom prst="rect">
            <a:avLst/>
          </a:prstGeom>
          <a:noFill/>
          <a:ln>
            <a:noFill/>
          </a:ln>
        </p:spPr>
      </p:pic>
      <p:pic>
        <p:nvPicPr>
          <p:cNvPr id="280" name="Google Shape;280;p25"/>
          <p:cNvPicPr preferRelativeResize="0"/>
          <p:nvPr/>
        </p:nvPicPr>
        <p:blipFill rotWithShape="1">
          <a:blip r:embed="rId4">
            <a:alphaModFix/>
          </a:blip>
          <a:srcRect/>
          <a:stretch/>
        </p:blipFill>
        <p:spPr>
          <a:xfrm>
            <a:off x="7928285" y="2422700"/>
            <a:ext cx="3848100" cy="3225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6">
          <a:extLst>
            <a:ext uri="{FF2B5EF4-FFF2-40B4-BE49-F238E27FC236}">
              <a16:creationId xmlns:a16="http://schemas.microsoft.com/office/drawing/2014/main" id="{BE501C20-E11F-9C91-1E81-F4250D64DA6B}"/>
            </a:ext>
          </a:extLst>
        </p:cNvPr>
        <p:cNvGrpSpPr/>
        <p:nvPr/>
      </p:nvGrpSpPr>
      <p:grpSpPr>
        <a:xfrm>
          <a:off x="0" y="0"/>
          <a:ext cx="0" cy="0"/>
          <a:chOff x="0" y="0"/>
          <a:chExt cx="0" cy="0"/>
        </a:xfrm>
      </p:grpSpPr>
      <p:sp>
        <p:nvSpPr>
          <p:cNvPr id="277" name="Google Shape;277;p25">
            <a:extLst>
              <a:ext uri="{FF2B5EF4-FFF2-40B4-BE49-F238E27FC236}">
                <a16:creationId xmlns:a16="http://schemas.microsoft.com/office/drawing/2014/main" id="{5AC30D22-845A-1056-5B16-AA185A8075B3}"/>
              </a:ext>
            </a:extLst>
          </p:cNvPr>
          <p:cNvSpPr txBox="1">
            <a:spLocks noGrp="1"/>
          </p:cNvSpPr>
          <p:nvPr>
            <p:ph type="title"/>
          </p:nvPr>
        </p:nvSpPr>
        <p:spPr>
          <a:xfrm>
            <a:off x="415600" y="593367"/>
            <a:ext cx="11360800" cy="763600"/>
          </a:xfrm>
          <a:prstGeom prst="rect">
            <a:avLst/>
          </a:prstGeom>
          <a:solidFill>
            <a:srgbClr val="EA9999"/>
          </a:solidFill>
          <a:ln>
            <a:noFill/>
          </a:ln>
        </p:spPr>
        <p:txBody>
          <a:bodyPr spcFirstLastPara="1" vert="horz" wrap="square" lIns="121900" tIns="121900" rIns="121900" bIns="121900" rtlCol="0" anchor="t" anchorCtr="0">
            <a:noAutofit/>
          </a:bodyPr>
          <a:lstStyle/>
          <a:p>
            <a:r>
              <a:rPr lang="en"/>
              <a:t>BOLD fMRI</a:t>
            </a:r>
            <a:endParaRPr/>
          </a:p>
        </p:txBody>
      </p:sp>
      <p:sp>
        <p:nvSpPr>
          <p:cNvPr id="278" name="Google Shape;278;p25">
            <a:extLst>
              <a:ext uri="{FF2B5EF4-FFF2-40B4-BE49-F238E27FC236}">
                <a16:creationId xmlns:a16="http://schemas.microsoft.com/office/drawing/2014/main" id="{A22D4A4E-AC70-226D-342E-0C1DCF43D706}"/>
              </a:ext>
            </a:extLst>
          </p:cNvPr>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Autofit/>
          </a:bodyPr>
          <a:lstStyle/>
          <a:p>
            <a:pPr marL="0" indent="0">
              <a:spcAft>
                <a:spcPts val="1600"/>
              </a:spcAft>
              <a:buNone/>
            </a:pPr>
            <a:r>
              <a:rPr lang="en" dirty="0"/>
              <a:t>Hb </a:t>
            </a:r>
            <a:r>
              <a:rPr lang="en" dirty="0">
                <a:sym typeface="Wingdings" panose="05000000000000000000" pitchFamily="2" charset="2"/>
              </a:rPr>
              <a:t> dHb</a:t>
            </a:r>
            <a:endParaRPr dirty="0"/>
          </a:p>
        </p:txBody>
      </p:sp>
      <p:pic>
        <p:nvPicPr>
          <p:cNvPr id="280" name="Google Shape;280;p25">
            <a:extLst>
              <a:ext uri="{FF2B5EF4-FFF2-40B4-BE49-F238E27FC236}">
                <a16:creationId xmlns:a16="http://schemas.microsoft.com/office/drawing/2014/main" id="{252A81D3-5DFA-D7A8-7F2B-A3E5AC411CD5}"/>
              </a:ext>
            </a:extLst>
          </p:cNvPr>
          <p:cNvPicPr preferRelativeResize="0"/>
          <p:nvPr/>
        </p:nvPicPr>
        <p:blipFill rotWithShape="1">
          <a:blip r:embed="rId3">
            <a:alphaModFix/>
          </a:blip>
          <a:srcRect/>
          <a:stretch/>
        </p:blipFill>
        <p:spPr>
          <a:xfrm>
            <a:off x="1466773" y="2637433"/>
            <a:ext cx="3848100" cy="3225800"/>
          </a:xfrm>
          <a:prstGeom prst="rect">
            <a:avLst/>
          </a:prstGeom>
          <a:noFill/>
          <a:ln>
            <a:noFill/>
          </a:ln>
        </p:spPr>
      </p:pic>
      <p:pic>
        <p:nvPicPr>
          <p:cNvPr id="30722" name="Picture 2" descr="r/Mcat - Diamagnetic/Paramagnetic &amp; Magnetic field Could someone explain this to me?">
            <a:extLst>
              <a:ext uri="{FF2B5EF4-FFF2-40B4-BE49-F238E27FC236}">
                <a16:creationId xmlns:a16="http://schemas.microsoft.com/office/drawing/2014/main" id="{B414C265-F6AF-36EC-88A4-AAE8A841E0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148" t="7488" r="36917" b="151"/>
          <a:stretch>
            <a:fillRect/>
          </a:stretch>
        </p:blipFill>
        <p:spPr bwMode="auto">
          <a:xfrm>
            <a:off x="6568310" y="1837561"/>
            <a:ext cx="1635890" cy="4554072"/>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r/Mcat - Diamagnetic/Paramagnetic &amp; Magnetic field Could someone explain this to me?">
            <a:extLst>
              <a:ext uri="{FF2B5EF4-FFF2-40B4-BE49-F238E27FC236}">
                <a16:creationId xmlns:a16="http://schemas.microsoft.com/office/drawing/2014/main" id="{4E2BFC73-397C-BB4F-ECAE-D044F6486B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757" t="7639" r="8685"/>
          <a:stretch>
            <a:fillRect/>
          </a:stretch>
        </p:blipFill>
        <p:spPr bwMode="auto">
          <a:xfrm>
            <a:off x="9844055" y="1837561"/>
            <a:ext cx="1497122" cy="45552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043CB913-A5EE-888D-B174-D8A6AE9FC7DB}"/>
              </a:ext>
            </a:extLst>
          </p:cNvPr>
          <p:cNvSpPr/>
          <p:nvPr/>
        </p:nvSpPr>
        <p:spPr>
          <a:xfrm>
            <a:off x="8534923" y="3765701"/>
            <a:ext cx="978408" cy="484632"/>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455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6"/>
          <p:cNvSpPr txBox="1">
            <a:spLocks noGrp="1"/>
          </p:cNvSpPr>
          <p:nvPr>
            <p:ph type="title"/>
          </p:nvPr>
        </p:nvSpPr>
        <p:spPr>
          <a:xfrm>
            <a:off x="415600" y="593367"/>
            <a:ext cx="11360800" cy="763600"/>
          </a:xfrm>
          <a:prstGeom prst="rect">
            <a:avLst/>
          </a:prstGeom>
          <a:solidFill>
            <a:srgbClr val="EA9999"/>
          </a:solidFill>
          <a:ln>
            <a:noFill/>
          </a:ln>
        </p:spPr>
        <p:txBody>
          <a:bodyPr spcFirstLastPara="1" vert="horz" wrap="square" lIns="121900" tIns="121900" rIns="121900" bIns="121900" rtlCol="0" anchor="t" anchorCtr="0">
            <a:noAutofit/>
          </a:bodyPr>
          <a:lstStyle/>
          <a:p>
            <a:r>
              <a:rPr lang="en"/>
              <a:t>BOLD fMRI</a:t>
            </a:r>
            <a:endParaRPr/>
          </a:p>
        </p:txBody>
      </p:sp>
      <p:sp>
        <p:nvSpPr>
          <p:cNvPr id="286" name="Google Shape;286;p26"/>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Autofit/>
          </a:bodyPr>
          <a:lstStyle/>
          <a:p>
            <a:pPr marL="0" indent="0">
              <a:spcAft>
                <a:spcPts val="1600"/>
              </a:spcAft>
              <a:buNone/>
            </a:pPr>
            <a:r>
              <a:rPr lang="en"/>
              <a:t>The BOLD effect</a:t>
            </a:r>
            <a:endParaRPr/>
          </a:p>
        </p:txBody>
      </p:sp>
      <p:pic>
        <p:nvPicPr>
          <p:cNvPr id="287" name="Google Shape;287;p26"/>
          <p:cNvPicPr preferRelativeResize="0"/>
          <p:nvPr/>
        </p:nvPicPr>
        <p:blipFill rotWithShape="1">
          <a:blip r:embed="rId3">
            <a:alphaModFix/>
          </a:blip>
          <a:srcRect/>
          <a:stretch/>
        </p:blipFill>
        <p:spPr>
          <a:xfrm>
            <a:off x="8295329" y="1536634"/>
            <a:ext cx="3481067" cy="2668500"/>
          </a:xfrm>
          <a:prstGeom prst="rect">
            <a:avLst/>
          </a:prstGeom>
          <a:noFill/>
          <a:ln>
            <a:noFill/>
          </a:ln>
        </p:spPr>
      </p:pic>
      <p:pic>
        <p:nvPicPr>
          <p:cNvPr id="288" name="Google Shape;288;p26"/>
          <p:cNvPicPr preferRelativeResize="0"/>
          <p:nvPr/>
        </p:nvPicPr>
        <p:blipFill rotWithShape="1">
          <a:blip r:embed="rId4">
            <a:alphaModFix/>
          </a:blip>
          <a:srcRect/>
          <a:stretch/>
        </p:blipFill>
        <p:spPr>
          <a:xfrm>
            <a:off x="8205136" y="4231733"/>
            <a:ext cx="3661467" cy="2443200"/>
          </a:xfrm>
          <a:prstGeom prst="rect">
            <a:avLst/>
          </a:prstGeom>
          <a:noFill/>
          <a:ln>
            <a:noFill/>
          </a:ln>
        </p:spPr>
      </p:pic>
      <p:pic>
        <p:nvPicPr>
          <p:cNvPr id="289" name="Google Shape;289;p26"/>
          <p:cNvPicPr preferRelativeResize="0"/>
          <p:nvPr/>
        </p:nvPicPr>
        <p:blipFill rotWithShape="1">
          <a:blip r:embed="rId5">
            <a:alphaModFix/>
          </a:blip>
          <a:srcRect/>
          <a:stretch/>
        </p:blipFill>
        <p:spPr>
          <a:xfrm>
            <a:off x="356167" y="2227885"/>
            <a:ext cx="7391400" cy="1460500"/>
          </a:xfrm>
          <a:prstGeom prst="rect">
            <a:avLst/>
          </a:prstGeom>
          <a:noFill/>
          <a:ln>
            <a:noFill/>
          </a:ln>
        </p:spPr>
      </p:pic>
      <p:pic>
        <p:nvPicPr>
          <p:cNvPr id="290" name="Google Shape;290;p26"/>
          <p:cNvPicPr preferRelativeResize="0"/>
          <p:nvPr/>
        </p:nvPicPr>
        <p:blipFill rotWithShape="1">
          <a:blip r:embed="rId6">
            <a:alphaModFix/>
          </a:blip>
          <a:srcRect/>
          <a:stretch/>
        </p:blipFill>
        <p:spPr>
          <a:xfrm>
            <a:off x="2530193" y="3998567"/>
            <a:ext cx="3267833" cy="2537168"/>
          </a:xfrm>
          <a:prstGeom prst="rect">
            <a:avLst/>
          </a:prstGeom>
          <a:noFill/>
          <a:ln>
            <a:noFill/>
          </a:ln>
        </p:spPr>
      </p:pic>
      <p:cxnSp>
        <p:nvCxnSpPr>
          <p:cNvPr id="291" name="Google Shape;291;p26"/>
          <p:cNvCxnSpPr/>
          <p:nvPr/>
        </p:nvCxnSpPr>
        <p:spPr>
          <a:xfrm flipH="1">
            <a:off x="5883467" y="3820033"/>
            <a:ext cx="454800" cy="6352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27C7-B3C2-C6A0-38AF-C9E23BE3E34F}"/>
              </a:ext>
            </a:extLst>
          </p:cNvPr>
          <p:cNvSpPr>
            <a:spLocks noGrp="1"/>
          </p:cNvSpPr>
          <p:nvPr>
            <p:ph type="title"/>
          </p:nvPr>
        </p:nvSpPr>
        <p:spPr/>
        <p:txBody>
          <a:bodyPr/>
          <a:lstStyle/>
          <a:p>
            <a:r>
              <a:rPr lang="en-US" b="1" dirty="0"/>
              <a:t>OnDemand</a:t>
            </a:r>
          </a:p>
        </p:txBody>
      </p:sp>
      <p:grpSp>
        <p:nvGrpSpPr>
          <p:cNvPr id="7" name="Group 6">
            <a:extLst>
              <a:ext uri="{FF2B5EF4-FFF2-40B4-BE49-F238E27FC236}">
                <a16:creationId xmlns:a16="http://schemas.microsoft.com/office/drawing/2014/main" id="{A8CADCC0-5B4A-BE0A-E149-A744DF51915E}"/>
              </a:ext>
            </a:extLst>
          </p:cNvPr>
          <p:cNvGrpSpPr/>
          <p:nvPr/>
        </p:nvGrpSpPr>
        <p:grpSpPr>
          <a:xfrm>
            <a:off x="927100" y="1947515"/>
            <a:ext cx="10337800" cy="3288579"/>
            <a:chOff x="0" y="1676400"/>
            <a:chExt cx="12192000" cy="3878422"/>
          </a:xfrm>
        </p:grpSpPr>
        <p:pic>
          <p:nvPicPr>
            <p:cNvPr id="5" name="Picture 4">
              <a:extLst>
                <a:ext uri="{FF2B5EF4-FFF2-40B4-BE49-F238E27FC236}">
                  <a16:creationId xmlns:a16="http://schemas.microsoft.com/office/drawing/2014/main" id="{70FCAD15-F849-8DEA-412D-1B6C39E987ED}"/>
                </a:ext>
              </a:extLst>
            </p:cNvPr>
            <p:cNvPicPr>
              <a:picLocks noChangeAspect="1"/>
            </p:cNvPicPr>
            <p:nvPr/>
          </p:nvPicPr>
          <p:blipFill>
            <a:blip r:embed="rId2"/>
            <a:srcRect b="89254"/>
            <a:stretch>
              <a:fillRect/>
            </a:stretch>
          </p:blipFill>
          <p:spPr>
            <a:xfrm>
              <a:off x="0" y="1676400"/>
              <a:ext cx="12192000" cy="596900"/>
            </a:xfrm>
            <a:prstGeom prst="rect">
              <a:avLst/>
            </a:prstGeom>
          </p:spPr>
        </p:pic>
        <p:pic>
          <p:nvPicPr>
            <p:cNvPr id="6" name="Picture 5">
              <a:extLst>
                <a:ext uri="{FF2B5EF4-FFF2-40B4-BE49-F238E27FC236}">
                  <a16:creationId xmlns:a16="http://schemas.microsoft.com/office/drawing/2014/main" id="{089F419A-1174-5A97-58C0-82D45997CB48}"/>
                </a:ext>
              </a:extLst>
            </p:cNvPr>
            <p:cNvPicPr>
              <a:picLocks noChangeAspect="1"/>
            </p:cNvPicPr>
            <p:nvPr/>
          </p:nvPicPr>
          <p:blipFill>
            <a:blip r:embed="rId2"/>
            <a:srcRect t="40925"/>
            <a:stretch>
              <a:fillRect/>
            </a:stretch>
          </p:blipFill>
          <p:spPr>
            <a:xfrm>
              <a:off x="0" y="2273300"/>
              <a:ext cx="12192000" cy="3281522"/>
            </a:xfrm>
            <a:prstGeom prst="rect">
              <a:avLst/>
            </a:prstGeom>
          </p:spPr>
        </p:pic>
      </p:grpSp>
      <p:sp>
        <p:nvSpPr>
          <p:cNvPr id="8" name="Oval 7">
            <a:extLst>
              <a:ext uri="{FF2B5EF4-FFF2-40B4-BE49-F238E27FC236}">
                <a16:creationId xmlns:a16="http://schemas.microsoft.com/office/drawing/2014/main" id="{C1DC23D3-D5F7-30EF-F0E6-A38DF16A419A}"/>
              </a:ext>
            </a:extLst>
          </p:cNvPr>
          <p:cNvSpPr/>
          <p:nvPr/>
        </p:nvSpPr>
        <p:spPr>
          <a:xfrm>
            <a:off x="987137" y="1781016"/>
            <a:ext cx="1708727" cy="79283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D5F32C3-DA8D-16BA-1D75-C9CA357FED3A}"/>
              </a:ext>
            </a:extLst>
          </p:cNvPr>
          <p:cNvSpPr/>
          <p:nvPr/>
        </p:nvSpPr>
        <p:spPr>
          <a:xfrm>
            <a:off x="4632037" y="1832094"/>
            <a:ext cx="1349663" cy="64948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AA9AD99-2669-D0EB-2521-439A26078091}"/>
              </a:ext>
            </a:extLst>
          </p:cNvPr>
          <p:cNvPicPr>
            <a:picLocks noChangeAspect="1"/>
          </p:cNvPicPr>
          <p:nvPr/>
        </p:nvPicPr>
        <p:blipFill>
          <a:blip r:embed="rId3"/>
          <a:srcRect b="3061"/>
          <a:stretch>
            <a:fillRect/>
          </a:stretch>
        </p:blipFill>
        <p:spPr>
          <a:xfrm>
            <a:off x="4757670" y="2028912"/>
            <a:ext cx="1123795" cy="3673388"/>
          </a:xfrm>
          <a:prstGeom prst="rect">
            <a:avLst/>
          </a:prstGeom>
        </p:spPr>
      </p:pic>
      <p:sp>
        <p:nvSpPr>
          <p:cNvPr id="12" name="Oval 11">
            <a:extLst>
              <a:ext uri="{FF2B5EF4-FFF2-40B4-BE49-F238E27FC236}">
                <a16:creationId xmlns:a16="http://schemas.microsoft.com/office/drawing/2014/main" id="{74755937-B22C-BEA1-5163-EC1A0C2C8640}"/>
              </a:ext>
            </a:extLst>
          </p:cNvPr>
          <p:cNvSpPr/>
          <p:nvPr/>
        </p:nvSpPr>
        <p:spPr>
          <a:xfrm>
            <a:off x="4761854" y="5071687"/>
            <a:ext cx="1115424" cy="23310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D090F5B-38BC-61B8-2AB4-E2F7DB5AF5F4}"/>
              </a:ext>
            </a:extLst>
          </p:cNvPr>
          <p:cNvSpPr txBox="1"/>
          <p:nvPr/>
        </p:nvSpPr>
        <p:spPr>
          <a:xfrm>
            <a:off x="7779657" y="6308209"/>
            <a:ext cx="4412343" cy="369332"/>
          </a:xfrm>
          <a:prstGeom prst="rect">
            <a:avLst/>
          </a:prstGeom>
          <a:noFill/>
        </p:spPr>
        <p:txBody>
          <a:bodyPr wrap="square" rtlCol="0">
            <a:spAutoFit/>
          </a:bodyPr>
          <a:lstStyle/>
          <a:p>
            <a:r>
              <a:rPr lang="en-US" dirty="0"/>
              <a:t>** Must be connected to UVA network **</a:t>
            </a:r>
          </a:p>
        </p:txBody>
      </p:sp>
      <p:pic>
        <p:nvPicPr>
          <p:cNvPr id="14" name="Picture 4" descr="How to Paint Spiderman with Face Paint - Howcast">
            <a:extLst>
              <a:ext uri="{FF2B5EF4-FFF2-40B4-BE49-F238E27FC236}">
                <a16:creationId xmlns:a16="http://schemas.microsoft.com/office/drawing/2014/main" id="{877F9F1E-3202-8A74-07DD-225ED68DC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7275" y="3255356"/>
            <a:ext cx="2587625" cy="258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25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heel(1)">
                                      <p:cBhvr>
                                        <p:cTn id="28"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7"/>
          <p:cNvSpPr txBox="1">
            <a:spLocks noGrp="1"/>
          </p:cNvSpPr>
          <p:nvPr>
            <p:ph type="title"/>
          </p:nvPr>
        </p:nvSpPr>
        <p:spPr>
          <a:xfrm>
            <a:off x="415600" y="593367"/>
            <a:ext cx="11360800" cy="763600"/>
          </a:xfrm>
          <a:prstGeom prst="rect">
            <a:avLst/>
          </a:prstGeom>
          <a:solidFill>
            <a:srgbClr val="EA9999"/>
          </a:solidFill>
          <a:ln>
            <a:noFill/>
          </a:ln>
        </p:spPr>
        <p:txBody>
          <a:bodyPr spcFirstLastPara="1" vert="horz" wrap="square" lIns="121900" tIns="121900" rIns="121900" bIns="121900" rtlCol="0" anchor="t" anchorCtr="0">
            <a:noAutofit/>
          </a:bodyPr>
          <a:lstStyle/>
          <a:p>
            <a:r>
              <a:rPr lang="en"/>
              <a:t>BOLD fMRI</a:t>
            </a:r>
            <a:endParaRPr/>
          </a:p>
        </p:txBody>
      </p:sp>
      <p:sp>
        <p:nvSpPr>
          <p:cNvPr id="297" name="Google Shape;297;p27"/>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Autofit/>
          </a:bodyPr>
          <a:lstStyle/>
          <a:p>
            <a:pPr marL="0" indent="0">
              <a:buNone/>
            </a:pPr>
            <a:r>
              <a:rPr lang="en"/>
              <a:t>Task-based vs. resting-state paradigms</a:t>
            </a:r>
            <a:endParaRPr/>
          </a:p>
          <a:p>
            <a:pPr>
              <a:spcBef>
                <a:spcPts val="1600"/>
              </a:spcBef>
              <a:buChar char="-"/>
            </a:pPr>
            <a:r>
              <a:rPr lang="en"/>
              <a:t>Task-based = evoking HDR</a:t>
            </a:r>
            <a:endParaRPr/>
          </a:p>
          <a:p>
            <a:pPr lvl="1">
              <a:buChar char="-"/>
            </a:pPr>
            <a:r>
              <a:rPr lang="en"/>
              <a:t>Expect to see change in BOLD signal at specific location / cluster of voxels</a:t>
            </a:r>
            <a:endParaRPr/>
          </a:p>
        </p:txBody>
      </p:sp>
      <p:pic>
        <p:nvPicPr>
          <p:cNvPr id="298" name="Google Shape;298;p27"/>
          <p:cNvPicPr preferRelativeResize="0"/>
          <p:nvPr/>
        </p:nvPicPr>
        <p:blipFill rotWithShape="1">
          <a:blip r:embed="rId3">
            <a:alphaModFix/>
          </a:blip>
          <a:srcRect/>
          <a:stretch/>
        </p:blipFill>
        <p:spPr>
          <a:xfrm>
            <a:off x="4598767" y="5313133"/>
            <a:ext cx="2504100" cy="1262067"/>
          </a:xfrm>
          <a:prstGeom prst="rect">
            <a:avLst/>
          </a:prstGeom>
          <a:noFill/>
          <a:ln>
            <a:noFill/>
          </a:ln>
        </p:spPr>
      </p:pic>
      <p:grpSp>
        <p:nvGrpSpPr>
          <p:cNvPr id="299" name="Google Shape;299;p27"/>
          <p:cNvGrpSpPr/>
          <p:nvPr/>
        </p:nvGrpSpPr>
        <p:grpSpPr>
          <a:xfrm>
            <a:off x="4575417" y="3384067"/>
            <a:ext cx="2550800" cy="1526000"/>
            <a:chOff x="3431575" y="2403000"/>
            <a:chExt cx="1913100" cy="1144500"/>
          </a:xfrm>
        </p:grpSpPr>
        <p:sp>
          <p:nvSpPr>
            <p:cNvPr id="300" name="Google Shape;300;p27"/>
            <p:cNvSpPr/>
            <p:nvPr/>
          </p:nvSpPr>
          <p:spPr>
            <a:xfrm>
              <a:off x="3431575" y="2403000"/>
              <a:ext cx="1913100" cy="11445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Verdana"/>
                <a:ea typeface="Verdana"/>
                <a:cs typeface="Verdana"/>
                <a:sym typeface="Verdana"/>
              </a:endParaRPr>
            </a:p>
          </p:txBody>
        </p:sp>
        <p:sp>
          <p:nvSpPr>
            <p:cNvPr id="301" name="Google Shape;301;p27"/>
            <p:cNvSpPr/>
            <p:nvPr/>
          </p:nvSpPr>
          <p:spPr>
            <a:xfrm>
              <a:off x="4296463" y="2883600"/>
              <a:ext cx="183300" cy="183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Verdana"/>
                <a:ea typeface="Verdana"/>
                <a:cs typeface="Verdana"/>
                <a:sym typeface="Verdana"/>
              </a:endParaRPr>
            </a:p>
          </p:txBody>
        </p:sp>
      </p:grpSp>
      <p:sp>
        <p:nvSpPr>
          <p:cNvPr id="302" name="Google Shape;302;p27"/>
          <p:cNvSpPr/>
          <p:nvPr/>
        </p:nvSpPr>
        <p:spPr>
          <a:xfrm>
            <a:off x="5396817" y="3693067"/>
            <a:ext cx="908000" cy="908000"/>
          </a:xfrm>
          <a:prstGeom prst="mathMultiply">
            <a:avLst>
              <a:gd name="adj1" fmla="val 23520"/>
            </a:avLst>
          </a:prstGeom>
          <a:solidFill>
            <a:srgbClr val="FF0000"/>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Verdana"/>
              <a:ea typeface="Verdana"/>
              <a:cs typeface="Verdana"/>
              <a:sym typeface="Verdan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1"/>
                                          </p:stCondLst>
                                        </p:cTn>
                                        <p:tgtEl>
                                          <p:spTgt spid="30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8"/>
          <p:cNvSpPr txBox="1">
            <a:spLocks noGrp="1"/>
          </p:cNvSpPr>
          <p:nvPr>
            <p:ph type="title"/>
          </p:nvPr>
        </p:nvSpPr>
        <p:spPr>
          <a:xfrm>
            <a:off x="415600" y="593367"/>
            <a:ext cx="11360800" cy="763600"/>
          </a:xfrm>
          <a:prstGeom prst="rect">
            <a:avLst/>
          </a:prstGeom>
          <a:solidFill>
            <a:srgbClr val="EA9999"/>
          </a:solidFill>
          <a:ln>
            <a:noFill/>
          </a:ln>
        </p:spPr>
        <p:txBody>
          <a:bodyPr spcFirstLastPara="1" vert="horz" wrap="square" lIns="121900" tIns="121900" rIns="121900" bIns="121900" rtlCol="0" anchor="t" anchorCtr="0">
            <a:noAutofit/>
          </a:bodyPr>
          <a:lstStyle/>
          <a:p>
            <a:r>
              <a:rPr lang="en"/>
              <a:t>BOLD fMRI</a:t>
            </a:r>
            <a:endParaRPr/>
          </a:p>
        </p:txBody>
      </p:sp>
      <p:sp>
        <p:nvSpPr>
          <p:cNvPr id="308" name="Google Shape;308;p28"/>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Autofit/>
          </a:bodyPr>
          <a:lstStyle/>
          <a:p>
            <a:pPr marL="0" indent="0">
              <a:spcAft>
                <a:spcPts val="1600"/>
              </a:spcAft>
              <a:buNone/>
            </a:pPr>
            <a:r>
              <a:rPr lang="en"/>
              <a:t>GLM</a:t>
            </a:r>
            <a:endParaRPr/>
          </a:p>
        </p:txBody>
      </p:sp>
      <p:pic>
        <p:nvPicPr>
          <p:cNvPr id="309" name="Google Shape;309;p28"/>
          <p:cNvPicPr preferRelativeResize="0"/>
          <p:nvPr/>
        </p:nvPicPr>
        <p:blipFill rotWithShape="1">
          <a:blip r:embed="rId3">
            <a:alphaModFix/>
          </a:blip>
          <a:srcRect/>
          <a:stretch/>
        </p:blipFill>
        <p:spPr>
          <a:xfrm>
            <a:off x="3017901" y="1942867"/>
            <a:ext cx="6156201" cy="4376500"/>
          </a:xfrm>
          <a:prstGeom prst="rect">
            <a:avLst/>
          </a:prstGeom>
          <a:noFill/>
          <a:ln>
            <a:noFill/>
          </a:ln>
        </p:spPr>
      </p:pic>
      <p:sp>
        <p:nvSpPr>
          <p:cNvPr id="310" name="Google Shape;310;p28"/>
          <p:cNvSpPr txBox="1"/>
          <p:nvPr/>
        </p:nvSpPr>
        <p:spPr>
          <a:xfrm>
            <a:off x="7830000" y="6545200"/>
            <a:ext cx="4362000" cy="312800"/>
          </a:xfrm>
          <a:prstGeom prst="rect">
            <a:avLst/>
          </a:prstGeom>
          <a:noFill/>
          <a:ln>
            <a:noFill/>
          </a:ln>
        </p:spPr>
        <p:txBody>
          <a:bodyPr spcFirstLastPara="1" wrap="square" lIns="121900" tIns="121900" rIns="121900" bIns="121900" anchor="t" anchorCtr="0">
            <a:noAutofit/>
          </a:bodyPr>
          <a:lstStyle/>
          <a:p>
            <a:pPr algn="r">
              <a:buClr>
                <a:srgbClr val="000000"/>
              </a:buClr>
              <a:buSzPts val="800"/>
            </a:pPr>
            <a:r>
              <a:rPr lang="en" sz="1067">
                <a:solidFill>
                  <a:schemeClr val="dk2"/>
                </a:solidFill>
                <a:latin typeface="Verdana"/>
                <a:ea typeface="Verdana"/>
                <a:cs typeface="Verdana"/>
                <a:sym typeface="Verdana"/>
              </a:rPr>
              <a:t>https://mriquestions.com/general-linear-model.html</a:t>
            </a:r>
            <a:endParaRPr sz="1067">
              <a:solidFill>
                <a:schemeClr val="dk2"/>
              </a:solidFill>
              <a:latin typeface="Verdana"/>
              <a:ea typeface="Verdana"/>
              <a:cs typeface="Verdana"/>
              <a:sym typeface="Verdan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9"/>
          <p:cNvSpPr txBox="1">
            <a:spLocks noGrp="1"/>
          </p:cNvSpPr>
          <p:nvPr>
            <p:ph type="title"/>
          </p:nvPr>
        </p:nvSpPr>
        <p:spPr>
          <a:xfrm>
            <a:off x="415600" y="593367"/>
            <a:ext cx="11360800" cy="763600"/>
          </a:xfrm>
          <a:prstGeom prst="rect">
            <a:avLst/>
          </a:prstGeom>
          <a:solidFill>
            <a:srgbClr val="EA9999"/>
          </a:solidFill>
          <a:ln>
            <a:noFill/>
          </a:ln>
        </p:spPr>
        <p:txBody>
          <a:bodyPr spcFirstLastPara="1" vert="horz" wrap="square" lIns="121900" tIns="121900" rIns="121900" bIns="121900" rtlCol="0" anchor="t" anchorCtr="0">
            <a:noAutofit/>
          </a:bodyPr>
          <a:lstStyle/>
          <a:p>
            <a:r>
              <a:rPr lang="en"/>
              <a:t>BOLD fMRI</a:t>
            </a:r>
            <a:endParaRPr/>
          </a:p>
        </p:txBody>
      </p:sp>
      <p:sp>
        <p:nvSpPr>
          <p:cNvPr id="316" name="Google Shape;316;p29"/>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Autofit/>
          </a:bodyPr>
          <a:lstStyle/>
          <a:p>
            <a:pPr marL="0" indent="0">
              <a:spcAft>
                <a:spcPts val="1600"/>
              </a:spcAft>
              <a:buNone/>
            </a:pPr>
            <a:r>
              <a:rPr lang="en"/>
              <a:t>GLM</a:t>
            </a:r>
            <a:endParaRPr/>
          </a:p>
        </p:txBody>
      </p:sp>
      <p:sp>
        <p:nvSpPr>
          <p:cNvPr id="317" name="Google Shape;317;p29"/>
          <p:cNvSpPr txBox="1"/>
          <p:nvPr/>
        </p:nvSpPr>
        <p:spPr>
          <a:xfrm>
            <a:off x="7830000" y="6545200"/>
            <a:ext cx="4362000" cy="312800"/>
          </a:xfrm>
          <a:prstGeom prst="rect">
            <a:avLst/>
          </a:prstGeom>
          <a:noFill/>
          <a:ln>
            <a:noFill/>
          </a:ln>
        </p:spPr>
        <p:txBody>
          <a:bodyPr spcFirstLastPara="1" wrap="square" lIns="121900" tIns="121900" rIns="121900" bIns="121900" anchor="t" anchorCtr="0">
            <a:noAutofit/>
          </a:bodyPr>
          <a:lstStyle/>
          <a:p>
            <a:pPr algn="r">
              <a:buClr>
                <a:srgbClr val="000000"/>
              </a:buClr>
              <a:buSzPts val="800"/>
            </a:pPr>
            <a:r>
              <a:rPr lang="en" sz="1067">
                <a:solidFill>
                  <a:schemeClr val="dk2"/>
                </a:solidFill>
                <a:latin typeface="Verdana"/>
                <a:ea typeface="Verdana"/>
                <a:cs typeface="Verdana"/>
                <a:sym typeface="Verdana"/>
              </a:rPr>
              <a:t>https://mriquestions.com/general-linear-model.html</a:t>
            </a:r>
            <a:endParaRPr sz="1067">
              <a:solidFill>
                <a:schemeClr val="dk2"/>
              </a:solidFill>
              <a:latin typeface="Verdana"/>
              <a:ea typeface="Verdana"/>
              <a:cs typeface="Verdana"/>
              <a:sym typeface="Verdana"/>
            </a:endParaRPr>
          </a:p>
        </p:txBody>
      </p:sp>
      <p:pic>
        <p:nvPicPr>
          <p:cNvPr id="318" name="Google Shape;318;p29"/>
          <p:cNvPicPr preferRelativeResize="0"/>
          <p:nvPr/>
        </p:nvPicPr>
        <p:blipFill rotWithShape="1">
          <a:blip r:embed="rId3">
            <a:alphaModFix/>
          </a:blip>
          <a:srcRect/>
          <a:stretch/>
        </p:blipFill>
        <p:spPr>
          <a:xfrm>
            <a:off x="8502651" y="2888667"/>
            <a:ext cx="2743200" cy="2959100"/>
          </a:xfrm>
          <a:prstGeom prst="rect">
            <a:avLst/>
          </a:prstGeom>
          <a:noFill/>
          <a:ln>
            <a:noFill/>
          </a:ln>
        </p:spPr>
      </p:pic>
      <p:sp>
        <p:nvSpPr>
          <p:cNvPr id="319" name="Google Shape;319;p29"/>
          <p:cNvSpPr txBox="1"/>
          <p:nvPr/>
        </p:nvSpPr>
        <p:spPr>
          <a:xfrm>
            <a:off x="9248684" y="2269084"/>
            <a:ext cx="1364800" cy="619600"/>
          </a:xfrm>
          <a:prstGeom prst="rect">
            <a:avLst/>
          </a:prstGeom>
          <a:noFill/>
          <a:ln>
            <a:noFill/>
          </a:ln>
        </p:spPr>
        <p:txBody>
          <a:bodyPr spcFirstLastPara="1" wrap="square" lIns="121900" tIns="121900" rIns="121900" bIns="121900" anchor="t" anchorCtr="0">
            <a:noAutofit/>
          </a:bodyPr>
          <a:lstStyle/>
          <a:p>
            <a:pPr>
              <a:buClr>
                <a:srgbClr val="000000"/>
              </a:buClr>
              <a:buSzPts val="1800"/>
            </a:pPr>
            <a:r>
              <a:rPr lang="en" sz="2400">
                <a:solidFill>
                  <a:schemeClr val="dk2"/>
                </a:solidFill>
                <a:latin typeface="Verdana"/>
                <a:ea typeface="Verdana"/>
                <a:cs typeface="Verdana"/>
                <a:sym typeface="Verdana"/>
              </a:rPr>
              <a:t>z-map</a:t>
            </a:r>
            <a:endParaRPr sz="2400">
              <a:solidFill>
                <a:schemeClr val="dk2"/>
              </a:solidFill>
              <a:latin typeface="Verdana"/>
              <a:ea typeface="Verdana"/>
              <a:cs typeface="Verdana"/>
              <a:sym typeface="Verdana"/>
            </a:endParaRPr>
          </a:p>
        </p:txBody>
      </p:sp>
      <p:pic>
        <p:nvPicPr>
          <p:cNvPr id="320" name="Google Shape;320;p29"/>
          <p:cNvPicPr preferRelativeResize="0"/>
          <p:nvPr/>
        </p:nvPicPr>
        <p:blipFill rotWithShape="1">
          <a:blip r:embed="rId4">
            <a:alphaModFix/>
          </a:blip>
          <a:srcRect/>
          <a:stretch/>
        </p:blipFill>
        <p:spPr>
          <a:xfrm>
            <a:off x="946134" y="2856933"/>
            <a:ext cx="7556500" cy="3022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0"/>
          <p:cNvSpPr txBox="1">
            <a:spLocks noGrp="1"/>
          </p:cNvSpPr>
          <p:nvPr>
            <p:ph type="title"/>
          </p:nvPr>
        </p:nvSpPr>
        <p:spPr>
          <a:xfrm>
            <a:off x="415600" y="593367"/>
            <a:ext cx="11360800" cy="763600"/>
          </a:xfrm>
          <a:prstGeom prst="rect">
            <a:avLst/>
          </a:prstGeom>
          <a:solidFill>
            <a:srgbClr val="EA9999"/>
          </a:solidFill>
          <a:ln>
            <a:noFill/>
          </a:ln>
        </p:spPr>
        <p:txBody>
          <a:bodyPr spcFirstLastPara="1" vert="horz" wrap="square" lIns="121900" tIns="121900" rIns="121900" bIns="121900" rtlCol="0" anchor="t" anchorCtr="0">
            <a:noAutofit/>
          </a:bodyPr>
          <a:lstStyle/>
          <a:p>
            <a:r>
              <a:rPr lang="en"/>
              <a:t>BOLD fMRI</a:t>
            </a:r>
            <a:endParaRPr/>
          </a:p>
        </p:txBody>
      </p:sp>
      <p:sp>
        <p:nvSpPr>
          <p:cNvPr id="326" name="Google Shape;326;p30"/>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Autofit/>
          </a:bodyPr>
          <a:lstStyle/>
          <a:p>
            <a:pPr marL="0" indent="0">
              <a:spcAft>
                <a:spcPts val="1600"/>
              </a:spcAft>
              <a:buNone/>
            </a:pPr>
            <a:r>
              <a:rPr lang="en"/>
              <a:t>Resting-state fMRI</a:t>
            </a:r>
            <a:endParaRPr/>
          </a:p>
        </p:txBody>
      </p:sp>
      <p:pic>
        <p:nvPicPr>
          <p:cNvPr id="327" name="Google Shape;327;p30"/>
          <p:cNvPicPr preferRelativeResize="0"/>
          <p:nvPr/>
        </p:nvPicPr>
        <p:blipFill rotWithShape="1">
          <a:blip r:embed="rId3">
            <a:alphaModFix/>
          </a:blip>
          <a:srcRect/>
          <a:stretch/>
        </p:blipFill>
        <p:spPr>
          <a:xfrm>
            <a:off x="2046950" y="2088767"/>
            <a:ext cx="8098108" cy="4555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47694-FBBB-3519-752B-E4988D094469}"/>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C0F02C86-CDCA-3BC7-92B2-3CE061923E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6385" y="1536725"/>
            <a:ext cx="6859230" cy="46069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0491CD32-3965-BF97-8B20-EE245A737FC5}"/>
              </a:ext>
            </a:extLst>
          </p:cNvPr>
          <p:cNvSpPr/>
          <p:nvPr/>
        </p:nvSpPr>
        <p:spPr>
          <a:xfrm>
            <a:off x="6042024" y="2310619"/>
            <a:ext cx="1913255" cy="1389889"/>
          </a:xfrm>
          <a:prstGeom prst="roundRect">
            <a:avLst>
              <a:gd name="adj" fmla="val 8215"/>
            </a:avLst>
          </a:prstGeom>
          <a:solidFill>
            <a:schemeClr val="bg1">
              <a:alpha val="10000"/>
            </a:schemeClr>
          </a:solidFill>
          <a:effectLst>
            <a:glow rad="152400">
              <a:schemeClr val="bg1">
                <a:alpha val="2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32E2CC3-5B55-7822-24E7-DD401715C2B4}"/>
              </a:ext>
            </a:extLst>
          </p:cNvPr>
          <p:cNvSpPr txBox="1"/>
          <p:nvPr/>
        </p:nvSpPr>
        <p:spPr>
          <a:xfrm>
            <a:off x="8302752" y="6627167"/>
            <a:ext cx="3889248" cy="246221"/>
          </a:xfrm>
          <a:prstGeom prst="rect">
            <a:avLst/>
          </a:prstGeom>
          <a:noFill/>
        </p:spPr>
        <p:txBody>
          <a:bodyPr wrap="square" anchor="ctr">
            <a:spAutoFit/>
          </a:bodyPr>
          <a:lstStyle/>
          <a:p>
            <a:pPr rtl="0">
              <a:buNone/>
            </a:pPr>
            <a:r>
              <a:rPr lang="en-US" sz="1000" b="0" i="0" u="none" strike="noStrike" dirty="0">
                <a:effectLst/>
              </a:rPr>
              <a:t>Sejnowski, Churchland and </a:t>
            </a:r>
            <a:r>
              <a:rPr lang="en-US" sz="1000" b="0" i="0" u="none" strike="noStrike" dirty="0" err="1">
                <a:effectLst/>
              </a:rPr>
              <a:t>Movshon</a:t>
            </a:r>
            <a:r>
              <a:rPr lang="en-US" sz="1000" b="0" i="0" u="none" strike="noStrike" dirty="0">
                <a:effectLst/>
              </a:rPr>
              <a:t>, 2014, Nature Neuroscience</a:t>
            </a:r>
            <a:endParaRPr lang="en-US" sz="1000" b="0" dirty="0">
              <a:effectLst/>
            </a:endParaRPr>
          </a:p>
        </p:txBody>
      </p:sp>
      <p:sp>
        <p:nvSpPr>
          <p:cNvPr id="7" name="TextBox 6">
            <a:extLst>
              <a:ext uri="{FF2B5EF4-FFF2-40B4-BE49-F238E27FC236}">
                <a16:creationId xmlns:a16="http://schemas.microsoft.com/office/drawing/2014/main" id="{76DC23D2-0BC7-41F1-0969-3CDB679B76D8}"/>
              </a:ext>
            </a:extLst>
          </p:cNvPr>
          <p:cNvSpPr txBox="1"/>
          <p:nvPr/>
        </p:nvSpPr>
        <p:spPr>
          <a:xfrm>
            <a:off x="2456835" y="5774338"/>
            <a:ext cx="823302" cy="369332"/>
          </a:xfrm>
          <a:prstGeom prst="rect">
            <a:avLst/>
          </a:prstGeom>
          <a:noFill/>
        </p:spPr>
        <p:txBody>
          <a:bodyPr wrap="none" rtlCol="0">
            <a:spAutoFit/>
          </a:bodyPr>
          <a:lstStyle/>
          <a:p>
            <a:r>
              <a:rPr lang="en-US" b="1" dirty="0"/>
              <a:t>Hi-res</a:t>
            </a:r>
          </a:p>
        </p:txBody>
      </p:sp>
      <p:sp>
        <p:nvSpPr>
          <p:cNvPr id="8" name="TextBox 7">
            <a:extLst>
              <a:ext uri="{FF2B5EF4-FFF2-40B4-BE49-F238E27FC236}">
                <a16:creationId xmlns:a16="http://schemas.microsoft.com/office/drawing/2014/main" id="{D8C99A7D-08F0-B1BD-B5A9-6731D505E01C}"/>
              </a:ext>
            </a:extLst>
          </p:cNvPr>
          <p:cNvSpPr txBox="1"/>
          <p:nvPr/>
        </p:nvSpPr>
        <p:spPr>
          <a:xfrm>
            <a:off x="9036538" y="1506022"/>
            <a:ext cx="978153" cy="369332"/>
          </a:xfrm>
          <a:prstGeom prst="rect">
            <a:avLst/>
          </a:prstGeom>
          <a:noFill/>
        </p:spPr>
        <p:txBody>
          <a:bodyPr wrap="none" rtlCol="0">
            <a:spAutoFit/>
          </a:bodyPr>
          <a:lstStyle/>
          <a:p>
            <a:r>
              <a:rPr lang="en-US" dirty="0"/>
              <a:t>Low-res</a:t>
            </a:r>
          </a:p>
        </p:txBody>
      </p:sp>
      <p:sp>
        <p:nvSpPr>
          <p:cNvPr id="11" name="Google Shape;325;p30">
            <a:extLst>
              <a:ext uri="{FF2B5EF4-FFF2-40B4-BE49-F238E27FC236}">
                <a16:creationId xmlns:a16="http://schemas.microsoft.com/office/drawing/2014/main" id="{B3F779E7-D1C2-F39A-6C78-69B4BA2CAE2C}"/>
              </a:ext>
            </a:extLst>
          </p:cNvPr>
          <p:cNvSpPr txBox="1">
            <a:spLocks/>
          </p:cNvSpPr>
          <p:nvPr/>
        </p:nvSpPr>
        <p:spPr>
          <a:xfrm>
            <a:off x="415600" y="593367"/>
            <a:ext cx="11360800" cy="763600"/>
          </a:xfrm>
          <a:prstGeom prst="rect">
            <a:avLst/>
          </a:prstGeom>
          <a:solidFill>
            <a:srgbClr val="EA9999"/>
          </a:solidFill>
          <a:ln>
            <a:noFill/>
          </a:ln>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BOLD fMRI</a:t>
            </a:r>
          </a:p>
        </p:txBody>
      </p:sp>
    </p:spTree>
    <p:extLst>
      <p:ext uri="{BB962C8B-B14F-4D97-AF65-F5344CB8AC3E}">
        <p14:creationId xmlns:p14="http://schemas.microsoft.com/office/powerpoint/2010/main" val="363521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7"/>
          <p:cNvSpPr txBox="1">
            <a:spLocks noGrp="1"/>
          </p:cNvSpPr>
          <p:nvPr>
            <p:ph type="title"/>
          </p:nvPr>
        </p:nvSpPr>
        <p:spPr>
          <a:xfrm>
            <a:off x="415600" y="593367"/>
            <a:ext cx="11360800" cy="763600"/>
          </a:xfrm>
          <a:prstGeom prst="rect">
            <a:avLst/>
          </a:prstGeom>
          <a:solidFill>
            <a:srgbClr val="D0E0E3"/>
          </a:solidFill>
          <a:ln>
            <a:noFill/>
          </a:ln>
        </p:spPr>
        <p:txBody>
          <a:bodyPr spcFirstLastPara="1" vert="horz" wrap="square" lIns="121900" tIns="121900" rIns="121900" bIns="121900" rtlCol="0" anchor="t" anchorCtr="0">
            <a:noAutofit/>
          </a:bodyPr>
          <a:lstStyle/>
          <a:p>
            <a:r>
              <a:rPr lang="en"/>
              <a:t>Processing Pipeline</a:t>
            </a:r>
            <a:endParaRPr/>
          </a:p>
        </p:txBody>
      </p:sp>
      <p:pic>
        <p:nvPicPr>
          <p:cNvPr id="384" name="Google Shape;384;p37"/>
          <p:cNvPicPr preferRelativeResize="0"/>
          <p:nvPr/>
        </p:nvPicPr>
        <p:blipFill rotWithShape="1">
          <a:blip r:embed="rId3">
            <a:alphaModFix/>
          </a:blip>
          <a:srcRect/>
          <a:stretch/>
        </p:blipFill>
        <p:spPr>
          <a:xfrm>
            <a:off x="2698384" y="1550700"/>
            <a:ext cx="6795245" cy="509463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331"/>
        <p:cNvGrpSpPr/>
        <p:nvPr/>
      </p:nvGrpSpPr>
      <p:grpSpPr>
        <a:xfrm>
          <a:off x="0" y="0"/>
          <a:ext cx="0" cy="0"/>
          <a:chOff x="0" y="0"/>
          <a:chExt cx="0" cy="0"/>
        </a:xfrm>
      </p:grpSpPr>
      <p:sp>
        <p:nvSpPr>
          <p:cNvPr id="332" name="Google Shape;332;p31"/>
          <p:cNvSpPr txBox="1">
            <a:spLocks noGrp="1"/>
          </p:cNvSpPr>
          <p:nvPr>
            <p:ph type="title"/>
          </p:nvPr>
        </p:nvSpPr>
        <p:spPr>
          <a:xfrm>
            <a:off x="415600" y="593367"/>
            <a:ext cx="11360800" cy="763600"/>
          </a:xfrm>
          <a:prstGeom prst="rect">
            <a:avLst/>
          </a:prstGeom>
          <a:solidFill>
            <a:srgbClr val="B4A7D6"/>
          </a:solidFill>
          <a:ln>
            <a:noFill/>
          </a:ln>
        </p:spPr>
        <p:txBody>
          <a:bodyPr spcFirstLastPara="1" vert="horz" wrap="square" lIns="121900" tIns="121900" rIns="121900" bIns="121900" rtlCol="0" anchor="t" anchorCtr="0">
            <a:noAutofit/>
          </a:bodyPr>
          <a:lstStyle/>
          <a:p>
            <a:r>
              <a:rPr lang="en"/>
              <a:t>Diffusion Imaging</a:t>
            </a:r>
            <a:endParaRPr/>
          </a:p>
        </p:txBody>
      </p:sp>
      <p:pic>
        <p:nvPicPr>
          <p:cNvPr id="333" name="Google Shape;333;p31"/>
          <p:cNvPicPr preferRelativeResize="0"/>
          <p:nvPr/>
        </p:nvPicPr>
        <p:blipFill rotWithShape="1">
          <a:blip r:embed="rId3">
            <a:alphaModFix/>
          </a:blip>
          <a:srcRect/>
          <a:stretch/>
        </p:blipFill>
        <p:spPr>
          <a:xfrm>
            <a:off x="415601" y="1474868"/>
            <a:ext cx="6119252" cy="5094633"/>
          </a:xfrm>
          <a:prstGeom prst="rect">
            <a:avLst/>
          </a:prstGeom>
          <a:noFill/>
          <a:ln>
            <a:noFill/>
          </a:ln>
        </p:spPr>
      </p:pic>
      <p:pic>
        <p:nvPicPr>
          <p:cNvPr id="334" name="Google Shape;334;p31"/>
          <p:cNvPicPr preferRelativeResize="0"/>
          <p:nvPr/>
        </p:nvPicPr>
        <p:blipFill rotWithShape="1">
          <a:blip r:embed="rId4">
            <a:alphaModFix/>
          </a:blip>
          <a:srcRect/>
          <a:stretch/>
        </p:blipFill>
        <p:spPr>
          <a:xfrm>
            <a:off x="7331385" y="1474867"/>
            <a:ext cx="4445000" cy="3594100"/>
          </a:xfrm>
          <a:prstGeom prst="rect">
            <a:avLst/>
          </a:prstGeom>
          <a:noFill/>
          <a:ln>
            <a:noFill/>
          </a:ln>
        </p:spPr>
      </p:pic>
      <p:sp>
        <p:nvSpPr>
          <p:cNvPr id="335" name="Google Shape;335;p31"/>
          <p:cNvSpPr txBox="1"/>
          <p:nvPr/>
        </p:nvSpPr>
        <p:spPr>
          <a:xfrm>
            <a:off x="7331400" y="5068967"/>
            <a:ext cx="2272000" cy="540800"/>
          </a:xfrm>
          <a:prstGeom prst="rect">
            <a:avLst/>
          </a:prstGeom>
          <a:noFill/>
          <a:ln>
            <a:noFill/>
          </a:ln>
        </p:spPr>
        <p:txBody>
          <a:bodyPr spcFirstLastPara="1" wrap="square" lIns="121900" tIns="121900" rIns="121900" bIns="121900" anchor="t" anchorCtr="0">
            <a:noAutofit/>
          </a:bodyPr>
          <a:lstStyle/>
          <a:p>
            <a:pPr>
              <a:buClr>
                <a:srgbClr val="000000"/>
              </a:buClr>
              <a:buSzPts val="900"/>
            </a:pPr>
            <a:r>
              <a:rPr lang="en" sz="1200">
                <a:solidFill>
                  <a:schemeClr val="dk2"/>
                </a:solidFill>
                <a:latin typeface="Georgia"/>
                <a:ea typeface="Georgia"/>
                <a:cs typeface="Georgia"/>
                <a:sym typeface="Georgia"/>
              </a:rPr>
              <a:t>Van Horn, J. D. (2023)</a:t>
            </a:r>
            <a:endParaRPr sz="1200">
              <a:solidFill>
                <a:schemeClr val="dk2"/>
              </a:solidFill>
              <a:latin typeface="Georgia"/>
              <a:ea typeface="Georgia"/>
              <a:cs typeface="Georgia"/>
              <a:sym typeface="Georgi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339"/>
        <p:cNvGrpSpPr/>
        <p:nvPr/>
      </p:nvGrpSpPr>
      <p:grpSpPr>
        <a:xfrm>
          <a:off x="0" y="0"/>
          <a:ext cx="0" cy="0"/>
          <a:chOff x="0" y="0"/>
          <a:chExt cx="0" cy="0"/>
        </a:xfrm>
      </p:grpSpPr>
      <p:sp>
        <p:nvSpPr>
          <p:cNvPr id="340" name="Google Shape;340;p32"/>
          <p:cNvSpPr txBox="1">
            <a:spLocks noGrp="1"/>
          </p:cNvSpPr>
          <p:nvPr>
            <p:ph type="title"/>
          </p:nvPr>
        </p:nvSpPr>
        <p:spPr>
          <a:xfrm>
            <a:off x="415600" y="593367"/>
            <a:ext cx="11360800" cy="763600"/>
          </a:xfrm>
          <a:prstGeom prst="rect">
            <a:avLst/>
          </a:prstGeom>
          <a:solidFill>
            <a:srgbClr val="B4A7D6"/>
          </a:solidFill>
          <a:ln>
            <a:noFill/>
          </a:ln>
        </p:spPr>
        <p:txBody>
          <a:bodyPr spcFirstLastPara="1" vert="horz" wrap="square" lIns="121900" tIns="121900" rIns="121900" bIns="121900" rtlCol="0" anchor="t" anchorCtr="0">
            <a:noAutofit/>
          </a:bodyPr>
          <a:lstStyle/>
          <a:p>
            <a:r>
              <a:rPr lang="en"/>
              <a:t>Diffusion Imaging</a:t>
            </a:r>
            <a:endParaRPr/>
          </a:p>
        </p:txBody>
      </p:sp>
      <p:sp>
        <p:nvSpPr>
          <p:cNvPr id="341" name="Google Shape;341;p32"/>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Autofit/>
          </a:bodyPr>
          <a:lstStyle/>
          <a:p>
            <a:pPr>
              <a:buChar char="-"/>
            </a:pPr>
            <a:r>
              <a:rPr lang="en"/>
              <a:t>Tracking water diffusion (along axons)</a:t>
            </a:r>
            <a:endParaRPr/>
          </a:p>
        </p:txBody>
      </p:sp>
      <p:pic>
        <p:nvPicPr>
          <p:cNvPr id="342" name="Google Shape;342;p32"/>
          <p:cNvPicPr preferRelativeResize="0"/>
          <p:nvPr/>
        </p:nvPicPr>
        <p:blipFill rotWithShape="1">
          <a:blip r:embed="rId3">
            <a:alphaModFix/>
          </a:blip>
          <a:srcRect/>
          <a:stretch/>
        </p:blipFill>
        <p:spPr>
          <a:xfrm>
            <a:off x="1662367" y="2727767"/>
            <a:ext cx="8867267" cy="3075867"/>
          </a:xfrm>
          <a:prstGeom prst="rect">
            <a:avLst/>
          </a:prstGeom>
          <a:noFill/>
          <a:ln>
            <a:noFill/>
          </a:ln>
        </p:spPr>
      </p:pic>
      <p:sp>
        <p:nvSpPr>
          <p:cNvPr id="343" name="Google Shape;343;p32"/>
          <p:cNvSpPr txBox="1"/>
          <p:nvPr/>
        </p:nvSpPr>
        <p:spPr>
          <a:xfrm>
            <a:off x="6882400" y="6374800"/>
            <a:ext cx="5309600" cy="483200"/>
          </a:xfrm>
          <a:prstGeom prst="rect">
            <a:avLst/>
          </a:prstGeom>
          <a:noFill/>
          <a:ln>
            <a:noFill/>
          </a:ln>
        </p:spPr>
        <p:txBody>
          <a:bodyPr spcFirstLastPara="1" wrap="square" lIns="121900" tIns="121900" rIns="121900" bIns="121900" anchor="t" anchorCtr="0">
            <a:noAutofit/>
          </a:bodyPr>
          <a:lstStyle/>
          <a:p>
            <a:pPr algn="r">
              <a:buClr>
                <a:srgbClr val="000000"/>
              </a:buClr>
              <a:buSzPts val="1400"/>
            </a:pPr>
            <a:r>
              <a:rPr lang="en" sz="1867">
                <a:solidFill>
                  <a:schemeClr val="dk2"/>
                </a:solidFill>
                <a:latin typeface="Verdana"/>
                <a:ea typeface="Verdana"/>
                <a:cs typeface="Verdana"/>
                <a:sym typeface="Verdana"/>
              </a:rPr>
              <a:t>Rosenbloom et al., 2004</a:t>
            </a:r>
            <a:endParaRPr sz="1867">
              <a:solidFill>
                <a:schemeClr val="dk2"/>
              </a:solidFill>
              <a:latin typeface="Verdana"/>
              <a:ea typeface="Verdana"/>
              <a:cs typeface="Verdana"/>
              <a:sym typeface="Verdan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347"/>
        <p:cNvGrpSpPr/>
        <p:nvPr/>
      </p:nvGrpSpPr>
      <p:grpSpPr>
        <a:xfrm>
          <a:off x="0" y="0"/>
          <a:ext cx="0" cy="0"/>
          <a:chOff x="0" y="0"/>
          <a:chExt cx="0" cy="0"/>
        </a:xfrm>
      </p:grpSpPr>
      <p:sp>
        <p:nvSpPr>
          <p:cNvPr id="348" name="Google Shape;348;p33"/>
          <p:cNvSpPr txBox="1">
            <a:spLocks noGrp="1"/>
          </p:cNvSpPr>
          <p:nvPr>
            <p:ph type="title"/>
          </p:nvPr>
        </p:nvSpPr>
        <p:spPr>
          <a:xfrm>
            <a:off x="415600" y="593367"/>
            <a:ext cx="11360800" cy="763600"/>
          </a:xfrm>
          <a:prstGeom prst="rect">
            <a:avLst/>
          </a:prstGeom>
          <a:solidFill>
            <a:srgbClr val="B4A7D6"/>
          </a:solidFill>
          <a:ln>
            <a:noFill/>
          </a:ln>
        </p:spPr>
        <p:txBody>
          <a:bodyPr spcFirstLastPara="1" vert="horz" wrap="square" lIns="121900" tIns="121900" rIns="121900" bIns="121900" rtlCol="0" anchor="t" anchorCtr="0">
            <a:noAutofit/>
          </a:bodyPr>
          <a:lstStyle/>
          <a:p>
            <a:r>
              <a:rPr lang="en"/>
              <a:t>Diffusion Imaging</a:t>
            </a:r>
            <a:endParaRPr/>
          </a:p>
        </p:txBody>
      </p:sp>
      <p:pic>
        <p:nvPicPr>
          <p:cNvPr id="349" name="Google Shape;349;p33"/>
          <p:cNvPicPr preferRelativeResize="0"/>
          <p:nvPr/>
        </p:nvPicPr>
        <p:blipFill rotWithShape="1">
          <a:blip r:embed="rId3">
            <a:alphaModFix/>
          </a:blip>
          <a:srcRect l="53093" t="45468"/>
          <a:stretch/>
        </p:blipFill>
        <p:spPr>
          <a:xfrm>
            <a:off x="8880782" y="2433768"/>
            <a:ext cx="2271652" cy="2730763"/>
          </a:xfrm>
          <a:prstGeom prst="rect">
            <a:avLst/>
          </a:prstGeom>
          <a:noFill/>
          <a:ln>
            <a:noFill/>
          </a:ln>
        </p:spPr>
      </p:pic>
      <p:sp>
        <p:nvSpPr>
          <p:cNvPr id="350" name="Google Shape;350;p33"/>
          <p:cNvSpPr txBox="1"/>
          <p:nvPr/>
        </p:nvSpPr>
        <p:spPr>
          <a:xfrm>
            <a:off x="3109400" y="6481200"/>
            <a:ext cx="5973200" cy="376800"/>
          </a:xfrm>
          <a:prstGeom prst="rect">
            <a:avLst/>
          </a:prstGeom>
          <a:noFill/>
          <a:ln>
            <a:noFill/>
          </a:ln>
        </p:spPr>
        <p:txBody>
          <a:bodyPr spcFirstLastPara="1" wrap="square" lIns="121900" tIns="121900" rIns="121900" bIns="121900" anchor="t" anchorCtr="0">
            <a:noAutofit/>
          </a:bodyPr>
          <a:lstStyle/>
          <a:p>
            <a:pPr algn="ctr">
              <a:buClr>
                <a:srgbClr val="000000"/>
              </a:buClr>
              <a:buSzPts val="700"/>
            </a:pPr>
            <a:r>
              <a:rPr lang="en" sz="933">
                <a:solidFill>
                  <a:srgbClr val="595959"/>
                </a:solidFill>
                <a:latin typeface="Verdana"/>
                <a:ea typeface="Verdana"/>
                <a:cs typeface="Verdana"/>
                <a:sym typeface="Verdana"/>
              </a:rPr>
              <a:t>https://www.radiologycafe.com/frcr-physics-notes/mr-imaging/diffusion-weighted-imaging/</a:t>
            </a:r>
            <a:endParaRPr sz="933">
              <a:solidFill>
                <a:srgbClr val="595959"/>
              </a:solidFill>
              <a:latin typeface="Verdana"/>
              <a:ea typeface="Verdana"/>
              <a:cs typeface="Verdana"/>
              <a:sym typeface="Verdana"/>
            </a:endParaRPr>
          </a:p>
        </p:txBody>
      </p:sp>
      <p:pic>
        <p:nvPicPr>
          <p:cNvPr id="351" name="Google Shape;351;p33"/>
          <p:cNvPicPr preferRelativeResize="0"/>
          <p:nvPr/>
        </p:nvPicPr>
        <p:blipFill rotWithShape="1">
          <a:blip r:embed="rId3">
            <a:alphaModFix/>
          </a:blip>
          <a:srcRect t="45468" r="50243"/>
          <a:stretch/>
        </p:blipFill>
        <p:spPr>
          <a:xfrm>
            <a:off x="6471101" y="2433749"/>
            <a:ext cx="2409681" cy="2730763"/>
          </a:xfrm>
          <a:prstGeom prst="rect">
            <a:avLst/>
          </a:prstGeom>
          <a:noFill/>
          <a:ln>
            <a:noFill/>
          </a:ln>
        </p:spPr>
      </p:pic>
      <p:pic>
        <p:nvPicPr>
          <p:cNvPr id="352" name="Google Shape;352;p33"/>
          <p:cNvPicPr preferRelativeResize="0"/>
          <p:nvPr/>
        </p:nvPicPr>
        <p:blipFill rotWithShape="1">
          <a:blip r:embed="rId3">
            <a:alphaModFix/>
          </a:blip>
          <a:srcRect l="53093" b="55050"/>
          <a:stretch/>
        </p:blipFill>
        <p:spPr>
          <a:xfrm>
            <a:off x="3839499" y="2673654"/>
            <a:ext cx="2271652" cy="2250956"/>
          </a:xfrm>
          <a:prstGeom prst="rect">
            <a:avLst/>
          </a:prstGeom>
          <a:noFill/>
          <a:ln>
            <a:noFill/>
          </a:ln>
        </p:spPr>
      </p:pic>
      <p:pic>
        <p:nvPicPr>
          <p:cNvPr id="353" name="Google Shape;353;p33"/>
          <p:cNvPicPr preferRelativeResize="0"/>
          <p:nvPr/>
        </p:nvPicPr>
        <p:blipFill rotWithShape="1">
          <a:blip r:embed="rId3">
            <a:alphaModFix/>
          </a:blip>
          <a:srcRect r="50243" b="52230"/>
          <a:stretch/>
        </p:blipFill>
        <p:spPr>
          <a:xfrm>
            <a:off x="1039567" y="2673653"/>
            <a:ext cx="2750819" cy="2730763"/>
          </a:xfrm>
          <a:prstGeom prst="rect">
            <a:avLst/>
          </a:prstGeom>
          <a:noFill/>
          <a:ln>
            <a:noFill/>
          </a:ln>
        </p:spPr>
      </p:pic>
      <p:sp>
        <p:nvSpPr>
          <p:cNvPr id="354" name="Google Shape;354;p33"/>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Autofit/>
          </a:bodyPr>
          <a:lstStyle/>
          <a:p>
            <a:pPr>
              <a:buChar char="-"/>
            </a:pPr>
            <a:r>
              <a:rPr lang="en"/>
              <a:t>Apparent diffusion coefficient (ADC)</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358"/>
        <p:cNvGrpSpPr/>
        <p:nvPr/>
      </p:nvGrpSpPr>
      <p:grpSpPr>
        <a:xfrm>
          <a:off x="0" y="0"/>
          <a:ext cx="0" cy="0"/>
          <a:chOff x="0" y="0"/>
          <a:chExt cx="0" cy="0"/>
        </a:xfrm>
      </p:grpSpPr>
      <p:sp>
        <p:nvSpPr>
          <p:cNvPr id="359" name="Google Shape;359;p34"/>
          <p:cNvSpPr txBox="1">
            <a:spLocks noGrp="1"/>
          </p:cNvSpPr>
          <p:nvPr>
            <p:ph type="title"/>
          </p:nvPr>
        </p:nvSpPr>
        <p:spPr>
          <a:xfrm>
            <a:off x="415600" y="593367"/>
            <a:ext cx="11360800" cy="763600"/>
          </a:xfrm>
          <a:prstGeom prst="rect">
            <a:avLst/>
          </a:prstGeom>
          <a:solidFill>
            <a:srgbClr val="B4A7D6"/>
          </a:solidFill>
          <a:ln>
            <a:noFill/>
          </a:ln>
        </p:spPr>
        <p:txBody>
          <a:bodyPr spcFirstLastPara="1" vert="horz" wrap="square" lIns="121900" tIns="121900" rIns="121900" bIns="121900" rtlCol="0" anchor="t" anchorCtr="0">
            <a:noAutofit/>
          </a:bodyPr>
          <a:lstStyle/>
          <a:p>
            <a:r>
              <a:rPr lang="en"/>
              <a:t>Diffusion Imaging</a:t>
            </a:r>
            <a:endParaRPr/>
          </a:p>
        </p:txBody>
      </p:sp>
      <p:sp>
        <p:nvSpPr>
          <p:cNvPr id="360" name="Google Shape;360;p34"/>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Autofit/>
          </a:bodyPr>
          <a:lstStyle/>
          <a:p>
            <a:pPr marL="0" indent="0">
              <a:spcAft>
                <a:spcPts val="1600"/>
              </a:spcAft>
              <a:buNone/>
            </a:pPr>
            <a:r>
              <a:rPr lang="en"/>
              <a:t>Phase tagging</a:t>
            </a:r>
            <a:endParaRPr/>
          </a:p>
        </p:txBody>
      </p:sp>
      <p:pic>
        <p:nvPicPr>
          <p:cNvPr id="361" name="Google Shape;361;p34"/>
          <p:cNvPicPr preferRelativeResize="0"/>
          <p:nvPr/>
        </p:nvPicPr>
        <p:blipFill rotWithShape="1">
          <a:blip r:embed="rId3">
            <a:alphaModFix/>
          </a:blip>
          <a:srcRect t="9714"/>
          <a:stretch/>
        </p:blipFill>
        <p:spPr>
          <a:xfrm>
            <a:off x="816534" y="2311701"/>
            <a:ext cx="4449967" cy="4017600"/>
          </a:xfrm>
          <a:prstGeom prst="rect">
            <a:avLst/>
          </a:prstGeom>
          <a:noFill/>
          <a:ln>
            <a:noFill/>
          </a:ln>
        </p:spPr>
      </p:pic>
      <p:pic>
        <p:nvPicPr>
          <p:cNvPr id="362" name="Google Shape;362;p34"/>
          <p:cNvPicPr preferRelativeResize="0"/>
          <p:nvPr/>
        </p:nvPicPr>
        <p:blipFill rotWithShape="1">
          <a:blip r:embed="rId4">
            <a:alphaModFix/>
          </a:blip>
          <a:srcRect/>
          <a:stretch/>
        </p:blipFill>
        <p:spPr>
          <a:xfrm>
            <a:off x="6029767" y="2311700"/>
            <a:ext cx="5546100" cy="31245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onstruction work tools">
            <a:extLst>
              <a:ext uri="{FF2B5EF4-FFF2-40B4-BE49-F238E27FC236}">
                <a16:creationId xmlns:a16="http://schemas.microsoft.com/office/drawing/2014/main" id="{39B1EE04-9EEE-2463-7030-C0BB7A6969C1}"/>
              </a:ext>
            </a:extLst>
          </p:cNvPr>
          <p:cNvPicPr>
            <a:picLocks noChangeAspect="1"/>
          </p:cNvPicPr>
          <p:nvPr/>
        </p:nvPicPr>
        <p:blipFill>
          <a:blip r:embed="rId2">
            <a:alphaModFix amt="50000"/>
          </a:blip>
          <a:srcRect t="11798" b="3933"/>
          <a:stretch>
            <a:fillRect/>
          </a:stretch>
        </p:blipFill>
        <p:spPr>
          <a:xfrm>
            <a:off x="20" y="1"/>
            <a:ext cx="12191980" cy="6857999"/>
          </a:xfrm>
          <a:prstGeom prst="rect">
            <a:avLst/>
          </a:prstGeom>
        </p:spPr>
      </p:pic>
      <p:sp>
        <p:nvSpPr>
          <p:cNvPr id="4" name="Title 3">
            <a:extLst>
              <a:ext uri="{FF2B5EF4-FFF2-40B4-BE49-F238E27FC236}">
                <a16:creationId xmlns:a16="http://schemas.microsoft.com/office/drawing/2014/main" id="{C94CE8D3-95F9-27E0-1FC7-7F4F002789B5}"/>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9600" dirty="0">
                <a:ln w="22225">
                  <a:solidFill>
                    <a:schemeClr val="tx1"/>
                  </a:solidFill>
                  <a:miter lim="800000"/>
                </a:ln>
                <a:noFill/>
              </a:rPr>
              <a:t>MR Crash Course</a:t>
            </a:r>
            <a:endParaRPr lang="en-US" dirty="0">
              <a:solidFill>
                <a:srgbClr val="FFFFFF"/>
              </a:solidFill>
            </a:endParaRPr>
          </a:p>
        </p:txBody>
      </p:sp>
      <p:sp>
        <p:nvSpPr>
          <p:cNvPr id="5" name="Text Placeholder 4">
            <a:extLst>
              <a:ext uri="{FF2B5EF4-FFF2-40B4-BE49-F238E27FC236}">
                <a16:creationId xmlns:a16="http://schemas.microsoft.com/office/drawing/2014/main" id="{141E97EE-D2D3-EE7A-90F2-AD637F92E40E}"/>
              </a:ext>
            </a:extLst>
          </p:cNvPr>
          <p:cNvSpPr>
            <a:spLocks noGrp="1"/>
          </p:cNvSpPr>
          <p:nvPr>
            <p:ph type="body" idx="1"/>
          </p:nvPr>
        </p:nvSpPr>
        <p:spPr>
          <a:xfrm>
            <a:off x="1524000" y="3831772"/>
            <a:ext cx="9144000" cy="1426028"/>
          </a:xfrm>
        </p:spPr>
        <p:txBody>
          <a:bodyPr vert="horz" lIns="91440" tIns="45720" rIns="91440" bIns="45720" rtlCol="0">
            <a:normAutofit/>
          </a:bodyPr>
          <a:lstStyle/>
          <a:p>
            <a:pPr algn="ctr"/>
            <a:r>
              <a:rPr lang="en-US" sz="3200" b="1" dirty="0">
                <a:solidFill>
                  <a:srgbClr val="FFFFFF"/>
                </a:solidFill>
              </a:rPr>
              <a:t>Basics of image construction</a:t>
            </a:r>
          </a:p>
        </p:txBody>
      </p:sp>
    </p:spTree>
    <p:extLst>
      <p:ext uri="{BB962C8B-B14F-4D97-AF65-F5344CB8AC3E}">
        <p14:creationId xmlns:p14="http://schemas.microsoft.com/office/powerpoint/2010/main" val="1136925459"/>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366"/>
        <p:cNvGrpSpPr/>
        <p:nvPr/>
      </p:nvGrpSpPr>
      <p:grpSpPr>
        <a:xfrm>
          <a:off x="0" y="0"/>
          <a:ext cx="0" cy="0"/>
          <a:chOff x="0" y="0"/>
          <a:chExt cx="0" cy="0"/>
        </a:xfrm>
      </p:grpSpPr>
      <p:sp>
        <p:nvSpPr>
          <p:cNvPr id="367" name="Google Shape;367;p35"/>
          <p:cNvSpPr txBox="1">
            <a:spLocks noGrp="1"/>
          </p:cNvSpPr>
          <p:nvPr>
            <p:ph type="title"/>
          </p:nvPr>
        </p:nvSpPr>
        <p:spPr>
          <a:xfrm>
            <a:off x="415600" y="593367"/>
            <a:ext cx="11360800" cy="763600"/>
          </a:xfrm>
          <a:prstGeom prst="rect">
            <a:avLst/>
          </a:prstGeom>
          <a:solidFill>
            <a:srgbClr val="B4A7D6"/>
          </a:solidFill>
          <a:ln>
            <a:noFill/>
          </a:ln>
        </p:spPr>
        <p:txBody>
          <a:bodyPr spcFirstLastPara="1" vert="horz" wrap="square" lIns="121900" tIns="121900" rIns="121900" bIns="121900" rtlCol="0" anchor="t" anchorCtr="0">
            <a:noAutofit/>
          </a:bodyPr>
          <a:lstStyle/>
          <a:p>
            <a:r>
              <a:rPr lang="en"/>
              <a:t>Diffusion Imaging</a:t>
            </a:r>
            <a:endParaRPr/>
          </a:p>
        </p:txBody>
      </p:sp>
      <p:pic>
        <p:nvPicPr>
          <p:cNvPr id="368" name="Google Shape;368;p35"/>
          <p:cNvPicPr preferRelativeResize="0"/>
          <p:nvPr/>
        </p:nvPicPr>
        <p:blipFill rotWithShape="1">
          <a:blip r:embed="rId3">
            <a:alphaModFix/>
          </a:blip>
          <a:srcRect/>
          <a:stretch/>
        </p:blipFill>
        <p:spPr>
          <a:xfrm>
            <a:off x="1202233" y="1841485"/>
            <a:ext cx="4510067" cy="3908732"/>
          </a:xfrm>
          <a:prstGeom prst="rect">
            <a:avLst/>
          </a:prstGeom>
          <a:noFill/>
          <a:ln>
            <a:noFill/>
          </a:ln>
        </p:spPr>
      </p:pic>
      <p:pic>
        <p:nvPicPr>
          <p:cNvPr id="369" name="Google Shape;369;p35"/>
          <p:cNvPicPr preferRelativeResize="0"/>
          <p:nvPr/>
        </p:nvPicPr>
        <p:blipFill rotWithShape="1">
          <a:blip r:embed="rId4">
            <a:alphaModFix/>
          </a:blip>
          <a:srcRect r="39653"/>
          <a:stretch/>
        </p:blipFill>
        <p:spPr>
          <a:xfrm>
            <a:off x="6218801" y="1798517"/>
            <a:ext cx="4670039" cy="3994667"/>
          </a:xfrm>
          <a:prstGeom prst="rect">
            <a:avLst/>
          </a:prstGeom>
          <a:noFill/>
          <a:ln>
            <a:noFill/>
          </a:ln>
        </p:spPr>
      </p:pic>
      <p:sp>
        <p:nvSpPr>
          <p:cNvPr id="370" name="Google Shape;370;p35"/>
          <p:cNvSpPr txBox="1"/>
          <p:nvPr/>
        </p:nvSpPr>
        <p:spPr>
          <a:xfrm>
            <a:off x="2399067" y="5506500"/>
            <a:ext cx="2116400" cy="455600"/>
          </a:xfrm>
          <a:prstGeom prst="rect">
            <a:avLst/>
          </a:prstGeom>
          <a:noFill/>
          <a:ln>
            <a:noFill/>
          </a:ln>
        </p:spPr>
        <p:txBody>
          <a:bodyPr spcFirstLastPara="1" wrap="square" lIns="121900" tIns="121900" rIns="121900" bIns="121900" anchor="t" anchorCtr="0">
            <a:noAutofit/>
          </a:bodyPr>
          <a:lstStyle/>
          <a:p>
            <a:pPr algn="r">
              <a:buClr>
                <a:srgbClr val="000000"/>
              </a:buClr>
              <a:buSzPts val="800"/>
            </a:pPr>
            <a:r>
              <a:rPr lang="en" sz="1067">
                <a:solidFill>
                  <a:schemeClr val="dk2"/>
                </a:solidFill>
                <a:latin typeface="Verdana"/>
                <a:ea typeface="Verdana"/>
                <a:cs typeface="Verdana"/>
                <a:sym typeface="Verdana"/>
              </a:rPr>
              <a:t>https://mriquestions.com</a:t>
            </a:r>
            <a:endParaRPr sz="1867">
              <a:solidFill>
                <a:srgbClr val="000000"/>
              </a:solidFill>
              <a:latin typeface="Arial"/>
              <a:ea typeface="Arial"/>
              <a:cs typeface="Arial"/>
              <a:sym typeface="Arial"/>
            </a:endParaRPr>
          </a:p>
        </p:txBody>
      </p:sp>
      <p:sp>
        <p:nvSpPr>
          <p:cNvPr id="371" name="Google Shape;371;p35"/>
          <p:cNvSpPr txBox="1"/>
          <p:nvPr/>
        </p:nvSpPr>
        <p:spPr>
          <a:xfrm>
            <a:off x="7284167" y="5506500"/>
            <a:ext cx="2116400" cy="455600"/>
          </a:xfrm>
          <a:prstGeom prst="rect">
            <a:avLst/>
          </a:prstGeom>
          <a:noFill/>
          <a:ln>
            <a:noFill/>
          </a:ln>
        </p:spPr>
        <p:txBody>
          <a:bodyPr spcFirstLastPara="1" wrap="square" lIns="121900" tIns="121900" rIns="121900" bIns="121900" anchor="t" anchorCtr="0">
            <a:noAutofit/>
          </a:bodyPr>
          <a:lstStyle/>
          <a:p>
            <a:pPr algn="r">
              <a:buClr>
                <a:srgbClr val="000000"/>
              </a:buClr>
              <a:buSzPts val="800"/>
            </a:pPr>
            <a:r>
              <a:rPr lang="en" sz="1067">
                <a:solidFill>
                  <a:schemeClr val="dk2"/>
                </a:solidFill>
                <a:latin typeface="Verdana"/>
                <a:ea typeface="Verdana"/>
                <a:cs typeface="Verdana"/>
                <a:sym typeface="Verdana"/>
              </a:rPr>
              <a:t>Skyberg et al., 2023</a:t>
            </a:r>
            <a:endParaRPr sz="1867">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E3EAF6-5FB7-B05D-1906-B685FDAB57DF}"/>
              </a:ext>
            </a:extLst>
          </p:cNvPr>
          <p:cNvSpPr>
            <a:spLocks noGrp="1"/>
          </p:cNvSpPr>
          <p:nvPr>
            <p:ph type="title"/>
          </p:nvPr>
        </p:nvSpPr>
        <p:spPr/>
        <p:txBody>
          <a:bodyPr/>
          <a:lstStyle/>
          <a:p>
            <a:r>
              <a:rPr lang="en-US" b="1" dirty="0"/>
              <a:t>What is MRI?</a:t>
            </a:r>
          </a:p>
        </p:txBody>
      </p:sp>
      <p:pic>
        <p:nvPicPr>
          <p:cNvPr id="2052" name="Picture 4">
            <a:extLst>
              <a:ext uri="{FF2B5EF4-FFF2-40B4-BE49-F238E27FC236}">
                <a16:creationId xmlns:a16="http://schemas.microsoft.com/office/drawing/2014/main" id="{F16CA3C2-19E1-97EE-4CF4-4C4985806D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2" y="1928209"/>
            <a:ext cx="7161571" cy="30015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1AEC6D-3190-DD82-DB3E-DCF0D800672B}"/>
              </a:ext>
            </a:extLst>
          </p:cNvPr>
          <p:cNvSpPr txBox="1"/>
          <p:nvPr/>
        </p:nvSpPr>
        <p:spPr>
          <a:xfrm>
            <a:off x="3393977" y="5167312"/>
            <a:ext cx="5404043" cy="861774"/>
          </a:xfrm>
          <a:prstGeom prst="rect">
            <a:avLst/>
          </a:prstGeom>
          <a:noFill/>
        </p:spPr>
        <p:txBody>
          <a:bodyPr wrap="none" rtlCol="0">
            <a:spAutoFit/>
          </a:bodyPr>
          <a:lstStyle/>
          <a:p>
            <a:pPr algn="ctr"/>
            <a:r>
              <a:rPr lang="en-US" sz="3200" b="1" dirty="0"/>
              <a:t>M</a:t>
            </a:r>
            <a:r>
              <a:rPr lang="en-US" sz="3200" dirty="0"/>
              <a:t>agnetic </a:t>
            </a:r>
            <a:r>
              <a:rPr lang="en-US" sz="3200" b="1" dirty="0"/>
              <a:t>R</a:t>
            </a:r>
            <a:r>
              <a:rPr lang="en-US" sz="3200" dirty="0"/>
              <a:t>esonance </a:t>
            </a:r>
            <a:r>
              <a:rPr lang="en-US" sz="3200" b="1" dirty="0"/>
              <a:t>I</a:t>
            </a:r>
            <a:r>
              <a:rPr lang="en-US" sz="3200" dirty="0"/>
              <a:t>maging</a:t>
            </a:r>
          </a:p>
          <a:p>
            <a:pPr algn="ctr"/>
            <a:r>
              <a:rPr lang="en-US" dirty="0"/>
              <a:t>(aka Nuclear Magnetic Resonance)</a:t>
            </a:r>
          </a:p>
        </p:txBody>
      </p:sp>
    </p:spTree>
    <p:extLst>
      <p:ext uri="{BB962C8B-B14F-4D97-AF65-F5344CB8AC3E}">
        <p14:creationId xmlns:p14="http://schemas.microsoft.com/office/powerpoint/2010/main" val="259270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3A12A-C27B-0096-8CAC-B8B22351BB09}"/>
            </a:ext>
          </a:extLst>
        </p:cNvPr>
        <p:cNvGrpSpPr/>
        <p:nvPr/>
      </p:nvGrpSpPr>
      <p:grpSpPr>
        <a:xfrm>
          <a:off x="0" y="0"/>
          <a:ext cx="0" cy="0"/>
          <a:chOff x="0" y="0"/>
          <a:chExt cx="0" cy="0"/>
        </a:xfrm>
      </p:grpSpPr>
      <p:pic>
        <p:nvPicPr>
          <p:cNvPr id="16386" name="Picture 2" descr="Nutshell Images – Browse 291,890 Stock Photos, Vectors, and Video | Adobe  Stock">
            <a:extLst>
              <a:ext uri="{FF2B5EF4-FFF2-40B4-BE49-F238E27FC236}">
                <a16:creationId xmlns:a16="http://schemas.microsoft.com/office/drawing/2014/main" id="{DAB623FB-63DF-FDAE-B5C8-E2D470F66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440" y="1690688"/>
            <a:ext cx="6100764" cy="423174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16EE186-FC2E-B971-9029-21E74BE5A33C}"/>
              </a:ext>
            </a:extLst>
          </p:cNvPr>
          <p:cNvSpPr>
            <a:spLocks noGrp="1"/>
          </p:cNvSpPr>
          <p:nvPr>
            <p:ph type="title"/>
          </p:nvPr>
        </p:nvSpPr>
        <p:spPr/>
        <p:txBody>
          <a:bodyPr/>
          <a:lstStyle/>
          <a:p>
            <a:r>
              <a:rPr lang="en-US" b="1" dirty="0"/>
              <a:t>What is MRI?</a:t>
            </a:r>
          </a:p>
        </p:txBody>
      </p:sp>
      <p:sp>
        <p:nvSpPr>
          <p:cNvPr id="6" name="TextBox 5">
            <a:extLst>
              <a:ext uri="{FF2B5EF4-FFF2-40B4-BE49-F238E27FC236}">
                <a16:creationId xmlns:a16="http://schemas.microsoft.com/office/drawing/2014/main" id="{85CC68A1-8704-4E77-529C-7A74928ADE54}"/>
              </a:ext>
            </a:extLst>
          </p:cNvPr>
          <p:cNvSpPr txBox="1"/>
          <p:nvPr/>
        </p:nvSpPr>
        <p:spPr>
          <a:xfrm>
            <a:off x="3393978" y="1890712"/>
            <a:ext cx="5404043" cy="861774"/>
          </a:xfrm>
          <a:prstGeom prst="rect">
            <a:avLst/>
          </a:prstGeom>
          <a:noFill/>
        </p:spPr>
        <p:txBody>
          <a:bodyPr wrap="none" rtlCol="0">
            <a:spAutoFit/>
          </a:bodyPr>
          <a:lstStyle/>
          <a:p>
            <a:pPr algn="ctr"/>
            <a:r>
              <a:rPr lang="en-US" sz="3200" b="1" dirty="0"/>
              <a:t>M</a:t>
            </a:r>
            <a:r>
              <a:rPr lang="en-US" sz="3200" dirty="0"/>
              <a:t>agnetic </a:t>
            </a:r>
            <a:r>
              <a:rPr lang="en-US" sz="3200" b="1" dirty="0"/>
              <a:t>R</a:t>
            </a:r>
            <a:r>
              <a:rPr lang="en-US" sz="3200" dirty="0"/>
              <a:t>esonance </a:t>
            </a:r>
            <a:r>
              <a:rPr lang="en-US" sz="3200" b="1" dirty="0"/>
              <a:t>I</a:t>
            </a:r>
            <a:r>
              <a:rPr lang="en-US" sz="3200" dirty="0"/>
              <a:t>maging</a:t>
            </a:r>
          </a:p>
          <a:p>
            <a:pPr algn="ctr"/>
            <a:r>
              <a:rPr lang="en-US" dirty="0"/>
              <a:t>(aka Nuclear Magnetic Resonance)</a:t>
            </a:r>
          </a:p>
        </p:txBody>
      </p:sp>
      <p:sp>
        <p:nvSpPr>
          <p:cNvPr id="2" name="TextBox 1">
            <a:extLst>
              <a:ext uri="{FF2B5EF4-FFF2-40B4-BE49-F238E27FC236}">
                <a16:creationId xmlns:a16="http://schemas.microsoft.com/office/drawing/2014/main" id="{59D38A24-34AE-F644-5136-260EE4AEB2CE}"/>
              </a:ext>
            </a:extLst>
          </p:cNvPr>
          <p:cNvSpPr txBox="1"/>
          <p:nvPr/>
        </p:nvSpPr>
        <p:spPr>
          <a:xfrm>
            <a:off x="7245444" y="2752486"/>
            <a:ext cx="3767981" cy="2246769"/>
          </a:xfrm>
          <a:prstGeom prst="rect">
            <a:avLst/>
          </a:prstGeom>
          <a:noFill/>
        </p:spPr>
        <p:txBody>
          <a:bodyPr wrap="square" rtlCol="0">
            <a:spAutoFit/>
          </a:bodyPr>
          <a:lstStyle/>
          <a:p>
            <a:pPr algn="ctr"/>
            <a:r>
              <a:rPr lang="en-US" sz="2800" dirty="0"/>
              <a:t>Using electromagnetism to perturb atomic nuclei and record how they respond to interference</a:t>
            </a:r>
            <a:endParaRPr lang="en-US" sz="1600" dirty="0"/>
          </a:p>
        </p:txBody>
      </p:sp>
    </p:spTree>
    <p:extLst>
      <p:ext uri="{BB962C8B-B14F-4D97-AF65-F5344CB8AC3E}">
        <p14:creationId xmlns:p14="http://schemas.microsoft.com/office/powerpoint/2010/main" val="2724490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D9125-5DCC-86E9-1BF1-62DD77FA88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F21C9E-5B96-2BAE-B72D-2982ABFC9536}"/>
              </a:ext>
            </a:extLst>
          </p:cNvPr>
          <p:cNvSpPr>
            <a:spLocks noGrp="1"/>
          </p:cNvSpPr>
          <p:nvPr>
            <p:ph type="title"/>
          </p:nvPr>
        </p:nvSpPr>
        <p:spPr/>
        <p:txBody>
          <a:bodyPr/>
          <a:lstStyle/>
          <a:p>
            <a:r>
              <a:rPr lang="en-US" b="1" dirty="0"/>
              <a:t>MR physics</a:t>
            </a:r>
          </a:p>
        </p:txBody>
      </p:sp>
      <p:sp>
        <p:nvSpPr>
          <p:cNvPr id="3" name="Content Placeholder 2">
            <a:extLst>
              <a:ext uri="{FF2B5EF4-FFF2-40B4-BE49-F238E27FC236}">
                <a16:creationId xmlns:a16="http://schemas.microsoft.com/office/drawing/2014/main" id="{42FD52D1-EC78-C445-3BAA-E1F134779DFC}"/>
              </a:ext>
            </a:extLst>
          </p:cNvPr>
          <p:cNvSpPr>
            <a:spLocks noGrp="1"/>
          </p:cNvSpPr>
          <p:nvPr>
            <p:ph idx="1"/>
          </p:nvPr>
        </p:nvSpPr>
        <p:spPr>
          <a:xfrm>
            <a:off x="838199" y="1825625"/>
            <a:ext cx="10515599" cy="4351338"/>
          </a:xfrm>
        </p:spPr>
        <p:txBody>
          <a:bodyPr/>
          <a:lstStyle/>
          <a:p>
            <a:pPr marL="0" indent="0">
              <a:buNone/>
            </a:pPr>
            <a:r>
              <a:rPr lang="en-US" sz="4000" b="1" dirty="0">
                <a:ln>
                  <a:solidFill>
                    <a:schemeClr val="tx1"/>
                  </a:solidFill>
                </a:ln>
                <a:solidFill>
                  <a:srgbClr val="C00000"/>
                </a:solidFill>
              </a:rPr>
              <a:t>Caveat Emptor!</a:t>
            </a:r>
          </a:p>
          <a:p>
            <a:r>
              <a:rPr lang="en-US" dirty="0"/>
              <a:t>The following discussion will include:</a:t>
            </a:r>
          </a:p>
          <a:p>
            <a:pPr lvl="1"/>
            <a:r>
              <a:rPr lang="en-US" dirty="0"/>
              <a:t>Classical mechanical descriptions of quantum phenomena</a:t>
            </a:r>
          </a:p>
          <a:p>
            <a:pPr lvl="1"/>
            <a:r>
              <a:rPr lang="en-US" dirty="0"/>
              <a:t>Vector algebra (sort of)</a:t>
            </a:r>
          </a:p>
          <a:p>
            <a:pPr lvl="1"/>
            <a:r>
              <a:rPr lang="en-US" dirty="0"/>
              <a:t>Point particle representations</a:t>
            </a:r>
          </a:p>
          <a:p>
            <a:endParaRPr lang="en-US" dirty="0"/>
          </a:p>
        </p:txBody>
      </p:sp>
    </p:spTree>
    <p:extLst>
      <p:ext uri="{BB962C8B-B14F-4D97-AF65-F5344CB8AC3E}">
        <p14:creationId xmlns:p14="http://schemas.microsoft.com/office/powerpoint/2010/main" val="338830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5ABDC-F3D2-D52C-8C74-4636F83FAB80}"/>
              </a:ext>
            </a:extLst>
          </p:cNvPr>
          <p:cNvSpPr>
            <a:spLocks noGrp="1"/>
          </p:cNvSpPr>
          <p:nvPr>
            <p:ph type="title"/>
          </p:nvPr>
        </p:nvSpPr>
        <p:spPr/>
        <p:txBody>
          <a:bodyPr/>
          <a:lstStyle/>
          <a:p>
            <a:r>
              <a:rPr lang="en-US" b="1" dirty="0"/>
              <a:t>MR physics</a:t>
            </a:r>
          </a:p>
        </p:txBody>
      </p:sp>
      <p:sp>
        <p:nvSpPr>
          <p:cNvPr id="3" name="Content Placeholder 2">
            <a:extLst>
              <a:ext uri="{FF2B5EF4-FFF2-40B4-BE49-F238E27FC236}">
                <a16:creationId xmlns:a16="http://schemas.microsoft.com/office/drawing/2014/main" id="{AE3925CE-01D6-32AF-3269-339323F98F01}"/>
              </a:ext>
            </a:extLst>
          </p:cNvPr>
          <p:cNvSpPr>
            <a:spLocks noGrp="1"/>
          </p:cNvSpPr>
          <p:nvPr>
            <p:ph idx="1"/>
          </p:nvPr>
        </p:nvSpPr>
        <p:spPr>
          <a:xfrm>
            <a:off x="838200" y="1825625"/>
            <a:ext cx="5533571" cy="4351338"/>
          </a:xfrm>
        </p:spPr>
        <p:txBody>
          <a:bodyPr/>
          <a:lstStyle/>
          <a:p>
            <a:r>
              <a:rPr lang="en-US" dirty="0"/>
              <a:t>“Nuclear” -- atomic nuclei with </a:t>
            </a:r>
            <a:r>
              <a:rPr lang="en-US" i="1" dirty="0"/>
              <a:t>special properties:</a:t>
            </a:r>
          </a:p>
          <a:p>
            <a:pPr lvl="1"/>
            <a:r>
              <a:rPr lang="en-US" b="1" dirty="0"/>
              <a:t>Non-zero</a:t>
            </a:r>
            <a:r>
              <a:rPr lang="en-US" dirty="0"/>
              <a:t> </a:t>
            </a:r>
            <a:r>
              <a:rPr lang="en-US" b="1" dirty="0"/>
              <a:t>spin</a:t>
            </a:r>
            <a:endParaRPr lang="en-US" dirty="0"/>
          </a:p>
          <a:p>
            <a:pPr lvl="2"/>
            <a:r>
              <a:rPr lang="en-US" dirty="0"/>
              <a:t>Intrinsic angular momentum</a:t>
            </a:r>
          </a:p>
          <a:p>
            <a:pPr lvl="1"/>
            <a:r>
              <a:rPr lang="en-US" b="1" dirty="0"/>
              <a:t>Large “gyromagnetic ratio”</a:t>
            </a:r>
          </a:p>
          <a:p>
            <a:pPr lvl="2"/>
            <a:r>
              <a:rPr lang="en-US" dirty="0"/>
              <a:t>Generates a strong magnetic dipole moment</a:t>
            </a:r>
          </a:p>
          <a:p>
            <a:pPr lvl="2"/>
            <a:r>
              <a:rPr lang="en-US" dirty="0"/>
              <a:t>High charge-to-mass ratio</a:t>
            </a:r>
          </a:p>
          <a:p>
            <a:pPr lvl="1"/>
            <a:r>
              <a:rPr lang="en-US" b="1" dirty="0"/>
              <a:t>Abundant</a:t>
            </a:r>
          </a:p>
          <a:p>
            <a:pPr lvl="2"/>
            <a:r>
              <a:rPr lang="en-US" dirty="0"/>
              <a:t>~10</a:t>
            </a:r>
            <a:r>
              <a:rPr lang="en-US" baseline="30000" dirty="0"/>
              <a:t>19 </a:t>
            </a:r>
            <a:r>
              <a:rPr lang="en-US" dirty="0"/>
              <a:t>/mm</a:t>
            </a:r>
            <a:endParaRPr lang="en-US" baseline="30000" dirty="0"/>
          </a:p>
        </p:txBody>
      </p:sp>
      <p:pic>
        <p:nvPicPr>
          <p:cNvPr id="4102" name="Picture 6" descr="Facts About Hydrogen | Live Science">
            <a:extLst>
              <a:ext uri="{FF2B5EF4-FFF2-40B4-BE49-F238E27FC236}">
                <a16:creationId xmlns:a16="http://schemas.microsoft.com/office/drawing/2014/main" id="{BD57F6FE-E1FB-D29B-BBD7-05AFD8BE9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113" y="2441463"/>
            <a:ext cx="4204087" cy="197507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63AD815-AF51-71F4-A84C-5E0C7154F804}"/>
              </a:ext>
            </a:extLst>
          </p:cNvPr>
          <p:cNvGrpSpPr/>
          <p:nvPr/>
        </p:nvGrpSpPr>
        <p:grpSpPr>
          <a:xfrm>
            <a:off x="7715770" y="2713759"/>
            <a:ext cx="820803" cy="820803"/>
            <a:chOff x="9187546" y="2148113"/>
            <a:chExt cx="1553028" cy="1553028"/>
          </a:xfrm>
        </p:grpSpPr>
        <p:sp>
          <p:nvSpPr>
            <p:cNvPr id="6" name="Oval 5">
              <a:extLst>
                <a:ext uri="{FF2B5EF4-FFF2-40B4-BE49-F238E27FC236}">
                  <a16:creationId xmlns:a16="http://schemas.microsoft.com/office/drawing/2014/main" id="{A994A49D-EF3C-F9AF-7C28-E208DF01CA8D}"/>
                </a:ext>
              </a:extLst>
            </p:cNvPr>
            <p:cNvSpPr/>
            <p:nvPr/>
          </p:nvSpPr>
          <p:spPr>
            <a:xfrm>
              <a:off x="9187546" y="2148113"/>
              <a:ext cx="1553028" cy="1553028"/>
            </a:xfrm>
            <a:prstGeom prst="ellipse">
              <a:avLst/>
            </a:prstGeom>
            <a:gradFill flip="none" rotWithShape="1">
              <a:gsLst>
                <a:gs pos="65000">
                  <a:srgbClr val="0070C0">
                    <a:shade val="30000"/>
                    <a:satMod val="115000"/>
                  </a:srgbClr>
                </a:gs>
                <a:gs pos="36000">
                  <a:srgbClr val="0070C0">
                    <a:shade val="67500"/>
                    <a:satMod val="115000"/>
                  </a:srgbClr>
                </a:gs>
                <a:gs pos="13000">
                  <a:srgbClr val="0070C0">
                    <a:shade val="100000"/>
                    <a:satMod val="115000"/>
                  </a:srgbClr>
                </a:gs>
              </a:gsLst>
              <a:path path="circle">
                <a:fillToRect l="50000" t="50000" r="50000" b="50000"/>
              </a:path>
              <a:tileRect/>
            </a:gradFill>
            <a:ln w="28575">
              <a:solidFill>
                <a:schemeClr val="tx1"/>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Cross 6">
              <a:extLst>
                <a:ext uri="{FF2B5EF4-FFF2-40B4-BE49-F238E27FC236}">
                  <a16:creationId xmlns:a16="http://schemas.microsoft.com/office/drawing/2014/main" id="{56DD82E7-1F28-3125-21D1-7ADFDB9E4F94}"/>
                </a:ext>
              </a:extLst>
            </p:cNvPr>
            <p:cNvSpPr/>
            <p:nvPr/>
          </p:nvSpPr>
          <p:spPr>
            <a:xfrm>
              <a:off x="9579429" y="2539998"/>
              <a:ext cx="769259" cy="769259"/>
            </a:xfrm>
            <a:prstGeom prst="plus">
              <a:avLst>
                <a:gd name="adj" fmla="val 35389"/>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11">
            <a:extLst>
              <a:ext uri="{FF2B5EF4-FFF2-40B4-BE49-F238E27FC236}">
                <a16:creationId xmlns:a16="http://schemas.microsoft.com/office/drawing/2014/main" id="{A2649C2A-F632-3DF4-80DB-FD13CABE5BB4}"/>
              </a:ext>
            </a:extLst>
          </p:cNvPr>
          <p:cNvPicPr>
            <a:picLocks noChangeAspect="1"/>
          </p:cNvPicPr>
          <p:nvPr/>
        </p:nvPicPr>
        <p:blipFill>
          <a:blip r:embed="rId4"/>
          <a:srcRect b="8888"/>
          <a:stretch>
            <a:fillRect/>
          </a:stretch>
        </p:blipFill>
        <p:spPr>
          <a:xfrm>
            <a:off x="838200" y="1348735"/>
            <a:ext cx="8799286" cy="5144140"/>
          </a:xfrm>
          <a:prstGeom prst="rect">
            <a:avLst/>
          </a:prstGeom>
        </p:spPr>
      </p:pic>
    </p:spTree>
    <p:extLst>
      <p:ext uri="{BB962C8B-B14F-4D97-AF65-F5344CB8AC3E}">
        <p14:creationId xmlns:p14="http://schemas.microsoft.com/office/powerpoint/2010/main" val="89188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500"/>
                                  </p:stCondLst>
                                  <p:childTnLst>
                                    <p:set>
                                      <p:cBhvr>
                                        <p:cTn id="42" dur="1" fill="hold">
                                          <p:stCondLst>
                                            <p:cond delay="0"/>
                                          </p:stCondLst>
                                        </p:cTn>
                                        <p:tgtEl>
                                          <p:spTgt spid="4102"/>
                                        </p:tgtEl>
                                        <p:attrNameLst>
                                          <p:attrName>style.visibility</p:attrName>
                                        </p:attrNameLst>
                                      </p:cBhvr>
                                      <p:to>
                                        <p:strVal val="visible"/>
                                      </p:to>
                                    </p:set>
                                    <p:animEffect transition="in" filter="fade">
                                      <p:cBhvr>
                                        <p:cTn id="43" dur="500"/>
                                        <p:tgtEl>
                                          <p:spTgt spid="410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4102"/>
                                        </p:tgtEl>
                                      </p:cBhvr>
                                    </p:animEffect>
                                    <p:set>
                                      <p:cBhvr>
                                        <p:cTn id="48" dur="1" fill="hold">
                                          <p:stCondLst>
                                            <p:cond delay="499"/>
                                          </p:stCondLst>
                                        </p:cTn>
                                        <p:tgtEl>
                                          <p:spTgt spid="41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1049</TotalTime>
  <Words>3918</Words>
  <Application>Microsoft Office PowerPoint</Application>
  <PresentationFormat>Widescreen</PresentationFormat>
  <Paragraphs>430</Paragraphs>
  <Slides>50</Slides>
  <Notes>29</Notes>
  <HiddenSlides>5</HiddenSlides>
  <MMClips>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50</vt:i4>
      </vt:variant>
    </vt:vector>
  </HeadingPairs>
  <TitlesOfParts>
    <vt:vector size="58" baseType="lpstr">
      <vt:lpstr>Aptos</vt:lpstr>
      <vt:lpstr>Aptos Display</vt:lpstr>
      <vt:lpstr>Arial</vt:lpstr>
      <vt:lpstr>Georgia</vt:lpstr>
      <vt:lpstr>Verdana</vt:lpstr>
      <vt:lpstr>Wingdings</vt:lpstr>
      <vt:lpstr>Office Theme</vt:lpstr>
      <vt:lpstr>1_Office Theme</vt:lpstr>
      <vt:lpstr>UVA Brainhack!</vt:lpstr>
      <vt:lpstr>Agenda</vt:lpstr>
      <vt:lpstr>Rivanna</vt:lpstr>
      <vt:lpstr>OnDemand</vt:lpstr>
      <vt:lpstr>MR Crash Course</vt:lpstr>
      <vt:lpstr>What is MRI?</vt:lpstr>
      <vt:lpstr>What is MRI?</vt:lpstr>
      <vt:lpstr>MR physics</vt:lpstr>
      <vt:lpstr>MR physics</vt:lpstr>
      <vt:lpstr>MR physics</vt:lpstr>
      <vt:lpstr>MR physics</vt:lpstr>
      <vt:lpstr>MR physics</vt:lpstr>
      <vt:lpstr>MR physics</vt:lpstr>
      <vt:lpstr>MR physics</vt:lpstr>
      <vt:lpstr>MR physics</vt:lpstr>
      <vt:lpstr>MR physics</vt:lpstr>
      <vt:lpstr>MR physics</vt:lpstr>
      <vt:lpstr>MR physics</vt:lpstr>
      <vt:lpstr>MR physics</vt:lpstr>
      <vt:lpstr>MR physics</vt:lpstr>
      <vt:lpstr>MR physics</vt:lpstr>
      <vt:lpstr>MR physics</vt:lpstr>
      <vt:lpstr>MR physics</vt:lpstr>
      <vt:lpstr>MR Physics</vt:lpstr>
      <vt:lpstr>MR Physics</vt:lpstr>
      <vt:lpstr>MR Physics</vt:lpstr>
      <vt:lpstr>MR Physics</vt:lpstr>
      <vt:lpstr>Contrast Weighting</vt:lpstr>
      <vt:lpstr>Contrast Weighting</vt:lpstr>
      <vt:lpstr>Structural MRI</vt:lpstr>
      <vt:lpstr>Structural MRI</vt:lpstr>
      <vt:lpstr>YouTube</vt:lpstr>
      <vt:lpstr>Structural MRI</vt:lpstr>
      <vt:lpstr>K Space</vt:lpstr>
      <vt:lpstr>K Space</vt:lpstr>
      <vt:lpstr>BOLD fMRI</vt:lpstr>
      <vt:lpstr>BOLD fMRI</vt:lpstr>
      <vt:lpstr>BOLD fMRI</vt:lpstr>
      <vt:lpstr>BOLD fMRI</vt:lpstr>
      <vt:lpstr>BOLD fMRI</vt:lpstr>
      <vt:lpstr>BOLD fMRI</vt:lpstr>
      <vt:lpstr>BOLD fMRI</vt:lpstr>
      <vt:lpstr>BOLD fMRI</vt:lpstr>
      <vt:lpstr>PowerPoint Presentation</vt:lpstr>
      <vt:lpstr>Processing Pipeline</vt:lpstr>
      <vt:lpstr>Diffusion Imaging</vt:lpstr>
      <vt:lpstr>Diffusion Imaging</vt:lpstr>
      <vt:lpstr>Diffusion Imaging</vt:lpstr>
      <vt:lpstr>Diffusion Imaging</vt:lpstr>
      <vt:lpstr>Diffusion Imaging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Gallagher, Richard Craig (rcg7jb)</dc:creator>
  <cp:lastModifiedBy>Gallagher, Richard Craig (rcg7jb)</cp:lastModifiedBy>
  <cp:revision>5</cp:revision>
  <dcterms:created xsi:type="dcterms:W3CDTF">2025-06-05T22:10:06Z</dcterms:created>
  <dcterms:modified xsi:type="dcterms:W3CDTF">2025-06-06T15:39:27Z</dcterms:modified>
</cp:coreProperties>
</file>